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71" r:id="rId6"/>
    <p:sldId id="272" r:id="rId7"/>
    <p:sldId id="273" r:id="rId8"/>
    <p:sldId id="274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680" y="644652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787887"/>
                </a:solidFill>
              </a:defRPr>
            </a:pPr>
            <a:r>
              <a:t>AGORA Savaria • Stratégiai tervezés • 2024–2025 H1</a:t>
            </a: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12568EEA-A5B2-18A5-8950-36DBD2B15305}"/>
              </a:ext>
            </a:extLst>
          </p:cNvPr>
          <p:cNvSpPr txBox="1"/>
          <p:nvPr/>
        </p:nvSpPr>
        <p:spPr>
          <a:xfrm>
            <a:off x="595901" y="4747263"/>
            <a:ext cx="548913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B4B4BE"/>
                </a:solidFill>
              </a:defRPr>
            </a:pPr>
            <a:r>
              <a:rPr lang="hu-HU" dirty="0"/>
              <a:t>Horváth Zoltán, ügyvezető</a:t>
            </a:r>
            <a:endParaRPr dirty="0"/>
          </a:p>
          <a:p>
            <a:pPr>
              <a:defRPr sz="2000">
                <a:solidFill>
                  <a:srgbClr val="B4B4BE"/>
                </a:solidFill>
              </a:defRPr>
            </a:pPr>
            <a:r>
              <a:rPr dirty="0" err="1"/>
              <a:t>Közművelődési</a:t>
            </a:r>
            <a:r>
              <a:rPr dirty="0"/>
              <a:t> </a:t>
            </a:r>
            <a:r>
              <a:rPr dirty="0" err="1"/>
              <a:t>Kiválóság</a:t>
            </a:r>
            <a:r>
              <a:rPr dirty="0"/>
              <a:t> Klub</a:t>
            </a:r>
            <a:r>
              <a:rPr lang="hu-HU" dirty="0"/>
              <a:t>, 2025. december 18.</a:t>
            </a:r>
            <a:endParaRPr dirty="0"/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61A02FFF-23B9-9D76-13A4-D774279CDC40}"/>
              </a:ext>
            </a:extLst>
          </p:cNvPr>
          <p:cNvSpPr txBox="1"/>
          <p:nvPr/>
        </p:nvSpPr>
        <p:spPr>
          <a:xfrm>
            <a:off x="372100" y="914400"/>
            <a:ext cx="8900193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EBEBEB"/>
                </a:solidFill>
              </a:defRPr>
            </a:pPr>
            <a:r>
              <a:rPr dirty="0" err="1"/>
              <a:t>Stratégiai</a:t>
            </a:r>
            <a:r>
              <a:rPr dirty="0"/>
              <a:t> </a:t>
            </a:r>
            <a:r>
              <a:rPr dirty="0" err="1"/>
              <a:t>tervezés</a:t>
            </a:r>
            <a:r>
              <a:rPr lang="hu-HU" dirty="0"/>
              <a:t> </a:t>
            </a:r>
          </a:p>
          <a:p>
            <a:pPr>
              <a:defRPr sz="4000" b="1">
                <a:solidFill>
                  <a:srgbClr val="EBEBEB"/>
                </a:solidFill>
              </a:defRPr>
            </a:pPr>
            <a:r>
              <a:rPr lang="hu-HU" dirty="0"/>
              <a:t>az AGORA Savaria Kulturális Központban 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680" y="644652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787887"/>
                </a:solidFill>
              </a:defRPr>
            </a:pPr>
            <a:r>
              <a:t>AGORA Savaria • Stratégiai tervezés • 2024–2025 H1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1884" y="548640"/>
            <a:ext cx="832219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0F0F5"/>
                </a:solidFill>
              </a:defRPr>
            </a:pPr>
            <a:r>
              <a:rPr dirty="0" err="1"/>
              <a:t>Éves</a:t>
            </a:r>
            <a:r>
              <a:rPr dirty="0"/>
              <a:t> </a:t>
            </a:r>
            <a:r>
              <a:rPr dirty="0" err="1"/>
              <a:t>tervezés</a:t>
            </a:r>
            <a:r>
              <a:rPr dirty="0"/>
              <a:t> – </a:t>
            </a:r>
            <a:r>
              <a:rPr dirty="0" err="1"/>
              <a:t>így</a:t>
            </a:r>
            <a:r>
              <a:rPr dirty="0"/>
              <a:t> </a:t>
            </a:r>
            <a:r>
              <a:rPr dirty="0" err="1"/>
              <a:t>fordítjuk</a:t>
            </a:r>
            <a:r>
              <a:rPr dirty="0"/>
              <a:t> le a </a:t>
            </a:r>
            <a:r>
              <a:rPr dirty="0" err="1"/>
              <a:t>stratégiát</a:t>
            </a:r>
            <a:r>
              <a:rPr dirty="0"/>
              <a:t> </a:t>
            </a:r>
            <a:r>
              <a:rPr dirty="0" err="1"/>
              <a:t>működésre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382544" y="2057400"/>
            <a:ext cx="8322197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  <a:defRPr sz="1900">
                <a:solidFill>
                  <a:srgbClr val="B9B9C8"/>
                </a:solidFill>
              </a:defRPr>
            </a:pPr>
            <a:r>
              <a:rPr dirty="0"/>
              <a:t>A </a:t>
            </a:r>
            <a:r>
              <a:rPr dirty="0" err="1"/>
              <a:t>stratégiához</a:t>
            </a:r>
            <a:r>
              <a:rPr dirty="0"/>
              <a:t> </a:t>
            </a:r>
            <a:r>
              <a:rPr dirty="0" err="1"/>
              <a:t>igazodik</a:t>
            </a:r>
            <a:r>
              <a:rPr dirty="0"/>
              <a:t>: </a:t>
            </a:r>
            <a:r>
              <a:rPr dirty="0" err="1"/>
              <a:t>szolgáltatási</a:t>
            </a:r>
            <a:r>
              <a:rPr dirty="0"/>
              <a:t> </a:t>
            </a:r>
            <a:r>
              <a:rPr dirty="0" err="1"/>
              <a:t>terv</a:t>
            </a:r>
            <a:r>
              <a:rPr dirty="0"/>
              <a:t> + </a:t>
            </a:r>
            <a:r>
              <a:rPr dirty="0" err="1"/>
              <a:t>éves</a:t>
            </a:r>
            <a:r>
              <a:rPr dirty="0"/>
              <a:t> </a:t>
            </a:r>
            <a:r>
              <a:rPr dirty="0" err="1"/>
              <a:t>szakmai</a:t>
            </a:r>
            <a:r>
              <a:rPr dirty="0"/>
              <a:t> </a:t>
            </a:r>
            <a:r>
              <a:rPr dirty="0" err="1"/>
              <a:t>terv</a:t>
            </a:r>
            <a:r>
              <a:rPr dirty="0"/>
              <a:t> + </a:t>
            </a:r>
            <a:r>
              <a:rPr dirty="0" err="1"/>
              <a:t>üzleti</a:t>
            </a:r>
            <a:r>
              <a:rPr dirty="0"/>
              <a:t> </a:t>
            </a:r>
            <a:r>
              <a:rPr dirty="0" err="1"/>
              <a:t>terv</a:t>
            </a:r>
            <a:r>
              <a:rPr dirty="0"/>
              <a:t> (</a:t>
            </a:r>
            <a:r>
              <a:rPr dirty="0" err="1"/>
              <a:t>operatív</a:t>
            </a:r>
            <a:r>
              <a:rPr dirty="0"/>
              <a:t> </a:t>
            </a:r>
            <a:r>
              <a:rPr dirty="0" err="1"/>
              <a:t>dokumentumok</a:t>
            </a:r>
            <a:r>
              <a:rPr dirty="0"/>
              <a:t>)</a:t>
            </a:r>
          </a:p>
          <a:p>
            <a:pPr marL="342900" indent="-342900">
              <a:buFont typeface="Wingdings" panose="05000000000000000000" pitchFamily="2" charset="2"/>
              <a:buChar char="§"/>
              <a:defRPr sz="1900">
                <a:solidFill>
                  <a:srgbClr val="B9B9C8"/>
                </a:solidFill>
              </a:defRPr>
            </a:pPr>
            <a:r>
              <a:rPr dirty="0" err="1"/>
              <a:t>Bevonás</a:t>
            </a:r>
            <a:r>
              <a:rPr dirty="0"/>
              <a:t>: a </a:t>
            </a:r>
            <a:r>
              <a:rPr dirty="0" err="1"/>
              <a:t>szakterületi</a:t>
            </a:r>
            <a:r>
              <a:rPr dirty="0"/>
              <a:t> </a:t>
            </a:r>
            <a:r>
              <a:rPr dirty="0" err="1"/>
              <a:t>kollégák</a:t>
            </a:r>
            <a:r>
              <a:rPr dirty="0"/>
              <a:t> </a:t>
            </a:r>
            <a:r>
              <a:rPr dirty="0" err="1"/>
              <a:t>munkaértekezleteken</a:t>
            </a:r>
            <a:r>
              <a:rPr dirty="0"/>
              <a:t> </a:t>
            </a:r>
            <a:r>
              <a:rPr dirty="0" err="1"/>
              <a:t>hozzák</a:t>
            </a:r>
            <a:r>
              <a:rPr dirty="0"/>
              <a:t> </a:t>
            </a:r>
            <a:r>
              <a:rPr dirty="0" err="1"/>
              <a:t>az</a:t>
            </a:r>
            <a:r>
              <a:rPr dirty="0"/>
              <a:t> </a:t>
            </a:r>
            <a:r>
              <a:rPr dirty="0" err="1"/>
              <a:t>ötleteket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elakadásokat</a:t>
            </a: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1900">
                <a:solidFill>
                  <a:srgbClr val="B9B9C8"/>
                </a:solidFill>
              </a:defRPr>
            </a:pPr>
            <a:r>
              <a:rPr dirty="0"/>
              <a:t>A </a:t>
            </a:r>
            <a:r>
              <a:rPr dirty="0" err="1"/>
              <a:t>megvalósuló</a:t>
            </a:r>
            <a:r>
              <a:rPr dirty="0"/>
              <a:t> </a:t>
            </a:r>
            <a:r>
              <a:rPr dirty="0" err="1"/>
              <a:t>programok</a:t>
            </a:r>
            <a:r>
              <a:rPr dirty="0"/>
              <a:t> </a:t>
            </a:r>
            <a:r>
              <a:rPr dirty="0" err="1"/>
              <a:t>vezetői</a:t>
            </a:r>
            <a:r>
              <a:rPr dirty="0"/>
              <a:t> </a:t>
            </a:r>
            <a:r>
              <a:rPr dirty="0" err="1"/>
              <a:t>egyeztetés</a:t>
            </a:r>
            <a:r>
              <a:rPr dirty="0"/>
              <a:t> </a:t>
            </a:r>
            <a:r>
              <a:rPr dirty="0" err="1"/>
              <a:t>után</a:t>
            </a:r>
            <a:r>
              <a:rPr dirty="0"/>
              <a:t> </a:t>
            </a:r>
            <a:r>
              <a:rPr dirty="0" err="1"/>
              <a:t>bekerülnek</a:t>
            </a:r>
            <a:r>
              <a:rPr dirty="0"/>
              <a:t> a </a:t>
            </a:r>
            <a:r>
              <a:rPr dirty="0" err="1"/>
              <a:t>Probook</a:t>
            </a:r>
            <a:r>
              <a:rPr dirty="0"/>
              <a:t> </a:t>
            </a:r>
            <a:r>
              <a:rPr dirty="0" err="1"/>
              <a:t>naptárba</a:t>
            </a:r>
            <a:r>
              <a:rPr dirty="0"/>
              <a:t> (</a:t>
            </a:r>
            <a:r>
              <a:rPr dirty="0" err="1"/>
              <a:t>minden</a:t>
            </a:r>
            <a:r>
              <a:rPr dirty="0"/>
              <a:t> </a:t>
            </a:r>
            <a:r>
              <a:rPr dirty="0" err="1"/>
              <a:t>érintett</a:t>
            </a:r>
            <a:r>
              <a:rPr dirty="0"/>
              <a:t> </a:t>
            </a:r>
            <a:r>
              <a:rPr dirty="0" err="1"/>
              <a:t>látja</a:t>
            </a:r>
            <a:r>
              <a:rPr dirty="0"/>
              <a:t>)</a:t>
            </a:r>
          </a:p>
          <a:p>
            <a:pPr marL="342900" indent="-342900">
              <a:buFont typeface="Wingdings" panose="05000000000000000000" pitchFamily="2" charset="2"/>
              <a:buChar char="§"/>
              <a:defRPr sz="1900">
                <a:solidFill>
                  <a:srgbClr val="B9B9C8"/>
                </a:solidFill>
              </a:defRPr>
            </a:pPr>
            <a:r>
              <a:rPr dirty="0"/>
              <a:t>A </a:t>
            </a:r>
            <a:r>
              <a:rPr dirty="0" err="1"/>
              <a:t>menedzsment</a:t>
            </a:r>
            <a:r>
              <a:rPr dirty="0"/>
              <a:t> </a:t>
            </a:r>
            <a:r>
              <a:rPr dirty="0" err="1"/>
              <a:t>éves</a:t>
            </a:r>
            <a:r>
              <a:rPr dirty="0"/>
              <a:t> </a:t>
            </a:r>
            <a:r>
              <a:rPr dirty="0" err="1"/>
              <a:t>irányai</a:t>
            </a:r>
            <a:r>
              <a:rPr dirty="0"/>
              <a:t> + </a:t>
            </a:r>
            <a:r>
              <a:rPr dirty="0" err="1"/>
              <a:t>kollégák</a:t>
            </a:r>
            <a:r>
              <a:rPr dirty="0"/>
              <a:t> </a:t>
            </a:r>
            <a:r>
              <a:rPr dirty="0" err="1"/>
              <a:t>ötletei</a:t>
            </a:r>
            <a:r>
              <a:rPr dirty="0"/>
              <a:t> + </a:t>
            </a:r>
            <a:r>
              <a:rPr dirty="0" err="1"/>
              <a:t>pénzügyi</a:t>
            </a:r>
            <a:r>
              <a:rPr dirty="0"/>
              <a:t> </a:t>
            </a:r>
            <a:r>
              <a:rPr dirty="0" err="1"/>
              <a:t>keret</a:t>
            </a:r>
            <a:r>
              <a:rPr dirty="0"/>
              <a:t> → </a:t>
            </a:r>
            <a:r>
              <a:rPr dirty="0" err="1"/>
              <a:t>végleges</a:t>
            </a:r>
            <a:r>
              <a:rPr dirty="0"/>
              <a:t> </a:t>
            </a:r>
            <a:r>
              <a:rPr dirty="0" err="1"/>
              <a:t>éves</a:t>
            </a:r>
            <a:r>
              <a:rPr dirty="0"/>
              <a:t> </a:t>
            </a:r>
            <a:r>
              <a:rPr dirty="0" err="1"/>
              <a:t>tervek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680" y="644652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787887"/>
                </a:solidFill>
              </a:defRPr>
            </a:pPr>
            <a:r>
              <a:t>AGORA Savaria • Stratégiai tervezés • 2024–2025 H1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375020"/>
            <a:ext cx="832104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0F0F5"/>
                </a:solidFill>
              </a:defRPr>
            </a:pPr>
            <a:r>
              <a:rPr dirty="0" err="1"/>
              <a:t>Jó</a:t>
            </a:r>
            <a:r>
              <a:rPr dirty="0"/>
              <a:t> </a:t>
            </a:r>
            <a:r>
              <a:rPr dirty="0" err="1"/>
              <a:t>gyakorlat</a:t>
            </a:r>
            <a:r>
              <a:rPr dirty="0"/>
              <a:t>: </a:t>
            </a:r>
            <a:r>
              <a:rPr dirty="0" err="1"/>
              <a:t>sokszereplős</a:t>
            </a:r>
            <a:r>
              <a:rPr dirty="0"/>
              <a:t> </a:t>
            </a:r>
            <a:r>
              <a:rPr dirty="0" err="1"/>
              <a:t>jóváhagyás</a:t>
            </a:r>
            <a:r>
              <a:rPr dirty="0"/>
              <a:t> + </a:t>
            </a:r>
            <a:r>
              <a:rPr dirty="0" err="1"/>
              <a:t>transzparencia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411480" y="2068975"/>
            <a:ext cx="8211659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  <a:defRPr sz="1900">
                <a:solidFill>
                  <a:srgbClr val="B9B9C8"/>
                </a:solidFill>
              </a:defRPr>
            </a:pPr>
            <a:r>
              <a:rPr dirty="0"/>
              <a:t>2023 </a:t>
            </a:r>
            <a:r>
              <a:rPr dirty="0" err="1"/>
              <a:t>óta</a:t>
            </a:r>
            <a:r>
              <a:rPr dirty="0"/>
              <a:t>: </a:t>
            </a:r>
            <a:r>
              <a:rPr dirty="0" err="1"/>
              <a:t>éves</a:t>
            </a:r>
            <a:r>
              <a:rPr dirty="0"/>
              <a:t> </a:t>
            </a:r>
            <a:r>
              <a:rPr dirty="0" err="1"/>
              <a:t>tervek</a:t>
            </a:r>
            <a:r>
              <a:rPr dirty="0"/>
              <a:t> </a:t>
            </a:r>
            <a:r>
              <a:rPr dirty="0" err="1"/>
              <a:t>egyeztetése</a:t>
            </a:r>
            <a:r>
              <a:rPr dirty="0"/>
              <a:t> </a:t>
            </a:r>
            <a:r>
              <a:rPr dirty="0" err="1"/>
              <a:t>az</a:t>
            </a:r>
            <a:r>
              <a:rPr dirty="0"/>
              <a:t> </a:t>
            </a:r>
            <a:r>
              <a:rPr dirty="0" err="1"/>
              <a:t>Üzemi</a:t>
            </a:r>
            <a:r>
              <a:rPr dirty="0"/>
              <a:t> </a:t>
            </a:r>
            <a:r>
              <a:rPr dirty="0" err="1"/>
              <a:t>Tanáccsal</a:t>
            </a:r>
            <a:r>
              <a:rPr dirty="0"/>
              <a:t> → </a:t>
            </a:r>
            <a:r>
              <a:rPr dirty="0" err="1"/>
              <a:t>elfogadás</a:t>
            </a:r>
            <a:r>
              <a:rPr dirty="0"/>
              <a:t> </a:t>
            </a:r>
            <a:r>
              <a:rPr dirty="0" err="1"/>
              <a:t>Felügyelő</a:t>
            </a:r>
            <a:r>
              <a:rPr dirty="0"/>
              <a:t> </a:t>
            </a:r>
            <a:r>
              <a:rPr dirty="0" err="1"/>
              <a:t>Bizottságban</a:t>
            </a: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1900">
                <a:solidFill>
                  <a:srgbClr val="B9B9C8"/>
                </a:solidFill>
              </a:defRPr>
            </a:pPr>
            <a:r>
              <a:rPr dirty="0"/>
              <a:t>FEB </a:t>
            </a:r>
            <a:r>
              <a:rPr dirty="0" err="1"/>
              <a:t>után</a:t>
            </a:r>
            <a:r>
              <a:rPr dirty="0"/>
              <a:t>: </a:t>
            </a:r>
            <a:r>
              <a:rPr dirty="0" err="1"/>
              <a:t>önkormányzati</a:t>
            </a:r>
            <a:r>
              <a:rPr dirty="0"/>
              <a:t> </a:t>
            </a:r>
            <a:r>
              <a:rPr dirty="0" err="1"/>
              <a:t>bizottságok</a:t>
            </a:r>
            <a:r>
              <a:rPr dirty="0"/>
              <a:t> (</a:t>
            </a:r>
            <a:r>
              <a:rPr dirty="0" err="1"/>
              <a:t>Gazdasági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Jogi, </a:t>
            </a:r>
            <a:r>
              <a:rPr dirty="0" err="1"/>
              <a:t>Kulturális</a:t>
            </a:r>
            <a:r>
              <a:rPr dirty="0"/>
              <a:t>) → </a:t>
            </a:r>
            <a:r>
              <a:rPr dirty="0" err="1"/>
              <a:t>végül</a:t>
            </a:r>
            <a:r>
              <a:rPr dirty="0"/>
              <a:t> </a:t>
            </a:r>
            <a:r>
              <a:rPr dirty="0" err="1"/>
              <a:t>Közgyűlés</a:t>
            </a:r>
            <a:r>
              <a:rPr dirty="0"/>
              <a:t> </a:t>
            </a:r>
            <a:r>
              <a:rPr dirty="0" err="1"/>
              <a:t>jóváhagyás</a:t>
            </a: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1900">
                <a:solidFill>
                  <a:srgbClr val="B9B9C8"/>
                </a:solidFill>
              </a:defRPr>
            </a:pPr>
            <a:r>
              <a:rPr dirty="0"/>
              <a:t>A </a:t>
            </a:r>
            <a:r>
              <a:rPr dirty="0" err="1"/>
              <a:t>városi</a:t>
            </a:r>
            <a:r>
              <a:rPr dirty="0"/>
              <a:t> </a:t>
            </a:r>
            <a:r>
              <a:rPr dirty="0" err="1"/>
              <a:t>bizottsági</a:t>
            </a:r>
            <a:r>
              <a:rPr dirty="0"/>
              <a:t> </a:t>
            </a:r>
            <a:r>
              <a:rPr dirty="0" err="1"/>
              <a:t>anyagok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határozatok</a:t>
            </a:r>
            <a:r>
              <a:rPr dirty="0"/>
              <a:t> </a:t>
            </a:r>
            <a:r>
              <a:rPr dirty="0" err="1"/>
              <a:t>nyilvánosan</a:t>
            </a:r>
            <a:r>
              <a:rPr dirty="0"/>
              <a:t> </a:t>
            </a:r>
            <a:r>
              <a:rPr dirty="0" err="1"/>
              <a:t>elérhetők</a:t>
            </a:r>
            <a:r>
              <a:rPr dirty="0"/>
              <a:t> (</a:t>
            </a:r>
            <a:r>
              <a:rPr dirty="0" err="1"/>
              <a:t>átláthatóság</a:t>
            </a:r>
            <a:r>
              <a:rPr dirty="0"/>
              <a:t>)</a:t>
            </a:r>
          </a:p>
          <a:p>
            <a:pPr marL="342900" indent="-342900">
              <a:buFont typeface="Wingdings" panose="05000000000000000000" pitchFamily="2" charset="2"/>
              <a:buChar char="§"/>
              <a:defRPr sz="1900">
                <a:solidFill>
                  <a:srgbClr val="B9B9C8"/>
                </a:solidFill>
              </a:defRPr>
            </a:pPr>
            <a:r>
              <a:rPr dirty="0" err="1"/>
              <a:t>Eredmény</a:t>
            </a:r>
            <a:r>
              <a:rPr dirty="0"/>
              <a:t>: a </a:t>
            </a:r>
            <a:r>
              <a:rPr dirty="0" err="1"/>
              <a:t>tervezés</a:t>
            </a:r>
            <a:r>
              <a:rPr dirty="0"/>
              <a:t> „</a:t>
            </a:r>
            <a:r>
              <a:rPr dirty="0" err="1"/>
              <a:t>közösen</a:t>
            </a:r>
            <a:r>
              <a:rPr dirty="0"/>
              <a:t> </a:t>
            </a:r>
            <a:r>
              <a:rPr dirty="0" err="1"/>
              <a:t>elfogadott</a:t>
            </a:r>
            <a:r>
              <a:rPr dirty="0"/>
              <a:t>” </a:t>
            </a:r>
            <a:r>
              <a:rPr dirty="0" err="1"/>
              <a:t>cselekvési</a:t>
            </a:r>
            <a:r>
              <a:rPr dirty="0"/>
              <a:t> </a:t>
            </a:r>
            <a:r>
              <a:rPr dirty="0" err="1"/>
              <a:t>terv</a:t>
            </a:r>
            <a:r>
              <a:rPr dirty="0"/>
              <a:t> – </a:t>
            </a:r>
            <a:r>
              <a:rPr dirty="0" err="1"/>
              <a:t>stabil</a:t>
            </a:r>
            <a:r>
              <a:rPr dirty="0"/>
              <a:t> </a:t>
            </a:r>
            <a:r>
              <a:rPr dirty="0" err="1"/>
              <a:t>fenntartói</a:t>
            </a:r>
            <a:r>
              <a:rPr dirty="0"/>
              <a:t> </a:t>
            </a:r>
            <a:r>
              <a:rPr dirty="0" err="1"/>
              <a:t>beágyazottsággal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680" y="644652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787887"/>
                </a:solidFill>
              </a:defRPr>
            </a:pPr>
            <a:r>
              <a:t>AGORA Savaria • Stratégiai tervezés • 2024–2025 H1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" y="548640"/>
            <a:ext cx="840669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0F0F5"/>
                </a:solidFill>
              </a:defRPr>
            </a:pPr>
            <a:r>
              <a:rPr dirty="0" err="1"/>
              <a:t>Jó</a:t>
            </a:r>
            <a:r>
              <a:rPr dirty="0"/>
              <a:t> </a:t>
            </a:r>
            <a:r>
              <a:rPr dirty="0" err="1"/>
              <a:t>gyakorlat</a:t>
            </a:r>
            <a:r>
              <a:rPr dirty="0"/>
              <a:t>: </a:t>
            </a:r>
            <a:r>
              <a:rPr dirty="0" err="1"/>
              <a:t>stratégia</a:t>
            </a:r>
            <a:r>
              <a:rPr dirty="0"/>
              <a:t> </a:t>
            </a:r>
            <a:r>
              <a:rPr dirty="0" err="1"/>
              <a:t>kommunikációja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bevonás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440417" y="2103699"/>
            <a:ext cx="8576261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  <a:defRPr sz="1900">
                <a:solidFill>
                  <a:srgbClr val="B9B9C8"/>
                </a:solidFill>
              </a:defRPr>
            </a:pPr>
            <a:r>
              <a:rPr dirty="0" err="1"/>
              <a:t>Munkatársi</a:t>
            </a:r>
            <a:r>
              <a:rPr dirty="0"/>
              <a:t> </a:t>
            </a:r>
            <a:r>
              <a:rPr dirty="0" err="1"/>
              <a:t>bevonás</a:t>
            </a:r>
            <a:r>
              <a:rPr dirty="0"/>
              <a:t>: a </a:t>
            </a:r>
            <a:r>
              <a:rPr dirty="0" err="1"/>
              <a:t>küldetés</a:t>
            </a:r>
            <a:r>
              <a:rPr dirty="0"/>
              <a:t>/</a:t>
            </a:r>
            <a:r>
              <a:rPr dirty="0" err="1"/>
              <a:t>jövőkép</a:t>
            </a:r>
            <a:r>
              <a:rPr dirty="0"/>
              <a:t>/</a:t>
            </a:r>
            <a:r>
              <a:rPr dirty="0" err="1"/>
              <a:t>stratégia</a:t>
            </a:r>
            <a:r>
              <a:rPr dirty="0"/>
              <a:t> </a:t>
            </a:r>
            <a:r>
              <a:rPr dirty="0" err="1"/>
              <a:t>megalkotásába</a:t>
            </a:r>
            <a:r>
              <a:rPr dirty="0"/>
              <a:t> </a:t>
            </a:r>
            <a:r>
              <a:rPr dirty="0" err="1"/>
              <a:t>bevon</a:t>
            </a:r>
            <a:r>
              <a:rPr lang="hu-HU" dirty="0"/>
              <a:t>t</a:t>
            </a:r>
            <a:r>
              <a:rPr dirty="0" err="1"/>
              <a:t>uk</a:t>
            </a:r>
            <a:r>
              <a:rPr dirty="0"/>
              <a:t> a </a:t>
            </a:r>
            <a:r>
              <a:rPr dirty="0" err="1"/>
              <a:t>munkatársakat</a:t>
            </a:r>
            <a:r>
              <a:rPr dirty="0"/>
              <a:t> is</a:t>
            </a:r>
          </a:p>
          <a:p>
            <a:pPr marL="342900" indent="-342900">
              <a:buFont typeface="Wingdings" panose="05000000000000000000" pitchFamily="2" charset="2"/>
              <a:buChar char="§"/>
              <a:defRPr sz="1900">
                <a:solidFill>
                  <a:srgbClr val="B9B9C8"/>
                </a:solidFill>
              </a:defRPr>
            </a:pPr>
            <a:r>
              <a:rPr dirty="0" err="1"/>
              <a:t>Elfogadás</a:t>
            </a:r>
            <a:r>
              <a:rPr dirty="0"/>
              <a:t> </a:t>
            </a:r>
            <a:r>
              <a:rPr dirty="0" err="1"/>
              <a:t>után</a:t>
            </a:r>
            <a:r>
              <a:rPr dirty="0"/>
              <a:t> </a:t>
            </a:r>
            <a:r>
              <a:rPr dirty="0" err="1"/>
              <a:t>belső</a:t>
            </a:r>
            <a:r>
              <a:rPr dirty="0"/>
              <a:t> </a:t>
            </a:r>
            <a:r>
              <a:rPr dirty="0" err="1"/>
              <a:t>kommunikáció</a:t>
            </a:r>
            <a:r>
              <a:rPr dirty="0"/>
              <a:t>: </a:t>
            </a:r>
            <a:r>
              <a:rPr dirty="0" err="1"/>
              <a:t>körbeküldés</a:t>
            </a:r>
            <a:r>
              <a:rPr dirty="0"/>
              <a:t> </a:t>
            </a:r>
            <a:r>
              <a:rPr dirty="0" err="1"/>
              <a:t>hivatali</a:t>
            </a:r>
            <a:r>
              <a:rPr dirty="0"/>
              <a:t> e-</a:t>
            </a:r>
            <a:r>
              <a:rPr dirty="0" err="1"/>
              <a:t>mailre</a:t>
            </a:r>
            <a:r>
              <a:rPr dirty="0"/>
              <a:t> → </a:t>
            </a:r>
            <a:r>
              <a:rPr dirty="0" err="1"/>
              <a:t>folyamatosan</a:t>
            </a:r>
            <a:r>
              <a:rPr dirty="0"/>
              <a:t> </a:t>
            </a:r>
            <a:r>
              <a:rPr dirty="0" err="1"/>
              <a:t>elérhető</a:t>
            </a: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1900">
                <a:solidFill>
                  <a:srgbClr val="B9B9C8"/>
                </a:solidFill>
              </a:defRPr>
            </a:pPr>
            <a:r>
              <a:rPr dirty="0" err="1"/>
              <a:t>Tudatos</a:t>
            </a:r>
            <a:r>
              <a:rPr dirty="0"/>
              <a:t> „</a:t>
            </a:r>
            <a:r>
              <a:rPr dirty="0" err="1"/>
              <a:t>újranyitás</a:t>
            </a:r>
            <a:r>
              <a:rPr dirty="0"/>
              <a:t>”: a </a:t>
            </a:r>
            <a:r>
              <a:rPr dirty="0" err="1"/>
              <a:t>stratégiai</a:t>
            </a:r>
            <a:r>
              <a:rPr dirty="0"/>
              <a:t> </a:t>
            </a:r>
            <a:r>
              <a:rPr dirty="0" err="1"/>
              <a:t>üzeneteket</a:t>
            </a:r>
            <a:r>
              <a:rPr dirty="0"/>
              <a:t> </a:t>
            </a:r>
            <a:r>
              <a:rPr dirty="0" err="1"/>
              <a:t>időről</a:t>
            </a:r>
            <a:r>
              <a:rPr dirty="0"/>
              <a:t> </a:t>
            </a:r>
            <a:r>
              <a:rPr dirty="0" err="1"/>
              <a:t>időre</a:t>
            </a:r>
            <a:r>
              <a:rPr dirty="0"/>
              <a:t> </a:t>
            </a:r>
            <a:r>
              <a:rPr dirty="0" err="1"/>
              <a:t>újra</a:t>
            </a:r>
            <a:r>
              <a:rPr dirty="0"/>
              <a:t> </a:t>
            </a:r>
            <a:r>
              <a:rPr dirty="0" err="1"/>
              <a:t>kommunikáljuk</a:t>
            </a:r>
            <a:r>
              <a:rPr dirty="0"/>
              <a:t> </a:t>
            </a:r>
            <a:r>
              <a:rPr dirty="0" err="1"/>
              <a:t>különböző</a:t>
            </a:r>
            <a:r>
              <a:rPr dirty="0"/>
              <a:t> </a:t>
            </a:r>
            <a:r>
              <a:rPr dirty="0" err="1"/>
              <a:t>formákban</a:t>
            </a: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1900">
                <a:solidFill>
                  <a:srgbClr val="B9B9C8"/>
                </a:solidFill>
              </a:defRPr>
            </a:pPr>
            <a:r>
              <a:rPr dirty="0" err="1"/>
              <a:t>Külső</a:t>
            </a:r>
            <a:r>
              <a:rPr dirty="0"/>
              <a:t> </a:t>
            </a:r>
            <a:r>
              <a:rPr dirty="0" err="1"/>
              <a:t>nyilvánosság</a:t>
            </a:r>
            <a:r>
              <a:rPr dirty="0"/>
              <a:t>: </a:t>
            </a:r>
            <a:r>
              <a:rPr dirty="0" err="1"/>
              <a:t>küldetés</a:t>
            </a:r>
            <a:r>
              <a:rPr dirty="0"/>
              <a:t>–</a:t>
            </a:r>
            <a:r>
              <a:rPr dirty="0" err="1"/>
              <a:t>jövőkép</a:t>
            </a:r>
            <a:r>
              <a:rPr dirty="0"/>
              <a:t>–</a:t>
            </a:r>
            <a:r>
              <a:rPr dirty="0" err="1"/>
              <a:t>stratégia</a:t>
            </a:r>
            <a:r>
              <a:rPr dirty="0"/>
              <a:t> a </a:t>
            </a:r>
            <a:r>
              <a:rPr dirty="0" err="1"/>
              <a:t>honlapon</a:t>
            </a:r>
            <a:r>
              <a:rPr dirty="0"/>
              <a:t>, </a:t>
            </a:r>
            <a:r>
              <a:rPr dirty="0" err="1"/>
              <a:t>közérdekű</a:t>
            </a:r>
            <a:r>
              <a:rPr dirty="0"/>
              <a:t> </a:t>
            </a:r>
            <a:r>
              <a:rPr dirty="0" err="1"/>
              <a:t>adatként</a:t>
            </a:r>
            <a:r>
              <a:rPr dirty="0"/>
              <a:t> is </a:t>
            </a:r>
            <a:r>
              <a:rPr dirty="0" err="1"/>
              <a:t>elérhető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680" y="644652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787887"/>
                </a:solidFill>
              </a:defRPr>
            </a:pPr>
            <a:r>
              <a:t>AGORA Savaria • Stratégiai tervezés • 2024–2025 H1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548640"/>
            <a:ext cx="804324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0F0F5"/>
                </a:solidFill>
              </a:defRPr>
            </a:pPr>
            <a:r>
              <a:rPr dirty="0"/>
              <a:t>2024: </a:t>
            </a:r>
            <a:r>
              <a:rPr dirty="0" err="1"/>
              <a:t>stratégiai</a:t>
            </a:r>
            <a:r>
              <a:rPr dirty="0"/>
              <a:t> </a:t>
            </a:r>
            <a:r>
              <a:rPr dirty="0" err="1"/>
              <a:t>döntések</a:t>
            </a:r>
            <a:r>
              <a:rPr dirty="0"/>
              <a:t> – </a:t>
            </a:r>
            <a:r>
              <a:rPr dirty="0" err="1"/>
              <a:t>portfólió</a:t>
            </a:r>
            <a:r>
              <a:rPr dirty="0"/>
              <a:t> </a:t>
            </a:r>
            <a:r>
              <a:rPr dirty="0" err="1"/>
              <a:t>bővítés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fejlesztés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359394" y="2057400"/>
            <a:ext cx="840264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  <a:defRPr sz="1800">
                <a:solidFill>
                  <a:srgbClr val="B9B9C8"/>
                </a:solidFill>
              </a:defRPr>
            </a:pPr>
            <a:r>
              <a:rPr dirty="0" err="1"/>
              <a:t>Körmend</a:t>
            </a:r>
            <a:r>
              <a:rPr dirty="0"/>
              <a:t>: </a:t>
            </a:r>
            <a:r>
              <a:rPr dirty="0" err="1"/>
              <a:t>az</a:t>
            </a:r>
            <a:r>
              <a:rPr dirty="0"/>
              <a:t> </a:t>
            </a:r>
            <a:r>
              <a:rPr dirty="0" err="1"/>
              <a:t>új</a:t>
            </a:r>
            <a:r>
              <a:rPr dirty="0"/>
              <a:t> Sinkovits Imre </a:t>
            </a:r>
            <a:r>
              <a:rPr dirty="0" err="1"/>
              <a:t>Filmszínház</a:t>
            </a:r>
            <a:r>
              <a:rPr dirty="0"/>
              <a:t> </a:t>
            </a:r>
            <a:r>
              <a:rPr dirty="0" err="1"/>
              <a:t>üzemeltetése</a:t>
            </a:r>
            <a:r>
              <a:rPr dirty="0"/>
              <a:t> (</a:t>
            </a:r>
            <a:r>
              <a:rPr dirty="0" err="1"/>
              <a:t>településen</a:t>
            </a:r>
            <a:r>
              <a:rPr dirty="0"/>
              <a:t> 12 </a:t>
            </a:r>
            <a:r>
              <a:rPr dirty="0" err="1"/>
              <a:t>év</a:t>
            </a:r>
            <a:r>
              <a:rPr dirty="0"/>
              <a:t> </a:t>
            </a:r>
            <a:r>
              <a:rPr dirty="0" err="1"/>
              <a:t>után</a:t>
            </a:r>
            <a:r>
              <a:rPr dirty="0"/>
              <a:t> indult </a:t>
            </a:r>
            <a:r>
              <a:rPr dirty="0" err="1"/>
              <a:t>újra</a:t>
            </a:r>
            <a:r>
              <a:rPr dirty="0"/>
              <a:t> a </a:t>
            </a:r>
            <a:r>
              <a:rPr dirty="0" err="1"/>
              <a:t>mozi</a:t>
            </a:r>
            <a:r>
              <a:rPr dirty="0"/>
              <a:t>)</a:t>
            </a:r>
          </a:p>
          <a:p>
            <a:pPr marL="285750" indent="-285750">
              <a:buFont typeface="Wingdings" panose="05000000000000000000" pitchFamily="2" charset="2"/>
              <a:buChar char="§"/>
              <a:defRPr sz="1800">
                <a:solidFill>
                  <a:srgbClr val="B9B9C8"/>
                </a:solidFill>
              </a:defRPr>
            </a:pPr>
            <a:r>
              <a:rPr dirty="0"/>
              <a:t>2024-ben </a:t>
            </a:r>
            <a:r>
              <a:rPr dirty="0" err="1"/>
              <a:t>Körmenden</a:t>
            </a:r>
            <a:r>
              <a:rPr dirty="0"/>
              <a:t>: 10 878 </a:t>
            </a:r>
            <a:r>
              <a:rPr dirty="0" err="1"/>
              <a:t>néző</a:t>
            </a:r>
            <a:r>
              <a:rPr dirty="0"/>
              <a:t> / 370 </a:t>
            </a:r>
            <a:r>
              <a:rPr dirty="0" err="1"/>
              <a:t>előadás</a:t>
            </a:r>
            <a:r>
              <a:rPr dirty="0"/>
              <a:t> (</a:t>
            </a:r>
            <a:r>
              <a:rPr dirty="0" err="1"/>
              <a:t>ápr</a:t>
            </a:r>
            <a:r>
              <a:rPr dirty="0"/>
              <a:t>. 25-i </a:t>
            </a:r>
            <a:r>
              <a:rPr dirty="0" err="1"/>
              <a:t>indulástól</a:t>
            </a:r>
            <a:r>
              <a:rPr dirty="0"/>
              <a:t> </a:t>
            </a:r>
            <a:r>
              <a:rPr dirty="0" err="1"/>
              <a:t>év</a:t>
            </a:r>
            <a:r>
              <a:rPr dirty="0"/>
              <a:t> </a:t>
            </a:r>
            <a:r>
              <a:rPr dirty="0" err="1"/>
              <a:t>végéig</a:t>
            </a:r>
            <a:r>
              <a:rPr dirty="0"/>
              <a:t>)</a:t>
            </a:r>
            <a:endParaRPr lang="hu-HU" dirty="0"/>
          </a:p>
          <a:p>
            <a:pPr>
              <a:defRPr sz="1800">
                <a:solidFill>
                  <a:srgbClr val="B9B9C8"/>
                </a:solidFill>
              </a:defRPr>
            </a:pPr>
            <a:endParaRPr dirty="0"/>
          </a:p>
          <a:p>
            <a:pPr marL="285750" indent="-285750">
              <a:buFont typeface="Wingdings" panose="05000000000000000000" pitchFamily="2" charset="2"/>
              <a:buChar char="§"/>
              <a:defRPr sz="1800">
                <a:solidFill>
                  <a:srgbClr val="B9B9C8"/>
                </a:solidFill>
              </a:defRPr>
            </a:pPr>
            <a:r>
              <a:rPr dirty="0"/>
              <a:t>Savaria </a:t>
            </a:r>
            <a:r>
              <a:rPr dirty="0" err="1"/>
              <a:t>Filmszínház</a:t>
            </a:r>
            <a:r>
              <a:rPr dirty="0"/>
              <a:t> </a:t>
            </a:r>
            <a:r>
              <a:rPr dirty="0" err="1"/>
              <a:t>bérbeadás</a:t>
            </a:r>
            <a:r>
              <a:rPr dirty="0"/>
              <a:t>: 42 </a:t>
            </a:r>
            <a:r>
              <a:rPr dirty="0" err="1"/>
              <a:t>külső</a:t>
            </a:r>
            <a:r>
              <a:rPr dirty="0"/>
              <a:t> partner </a:t>
            </a:r>
            <a:r>
              <a:rPr dirty="0" err="1"/>
              <a:t>rendezvény</a:t>
            </a:r>
            <a:r>
              <a:rPr dirty="0"/>
              <a:t>; 348 </a:t>
            </a:r>
            <a:r>
              <a:rPr dirty="0" err="1"/>
              <a:t>fős</a:t>
            </a:r>
            <a:r>
              <a:rPr dirty="0"/>
              <a:t>, </a:t>
            </a:r>
            <a:r>
              <a:rPr dirty="0" err="1"/>
              <a:t>technikailag</a:t>
            </a:r>
            <a:r>
              <a:rPr dirty="0"/>
              <a:t> </a:t>
            </a:r>
            <a:r>
              <a:rPr dirty="0" err="1"/>
              <a:t>felszerelt</a:t>
            </a:r>
            <a:r>
              <a:rPr dirty="0"/>
              <a:t> </a:t>
            </a:r>
            <a:r>
              <a:rPr dirty="0" err="1"/>
              <a:t>terem</a:t>
            </a:r>
            <a:endParaRPr dirty="0"/>
          </a:p>
          <a:p>
            <a:pPr marL="285750" indent="-285750">
              <a:buFont typeface="Wingdings" panose="05000000000000000000" pitchFamily="2" charset="2"/>
              <a:buChar char="§"/>
              <a:defRPr sz="1800">
                <a:solidFill>
                  <a:srgbClr val="B9B9C8"/>
                </a:solidFill>
              </a:defRPr>
            </a:pPr>
            <a:r>
              <a:rPr dirty="0" err="1"/>
              <a:t>Fejlesztés</a:t>
            </a:r>
            <a:r>
              <a:rPr dirty="0"/>
              <a:t>: </a:t>
            </a:r>
            <a:r>
              <a:rPr dirty="0" err="1"/>
              <a:t>moziban</a:t>
            </a:r>
            <a:r>
              <a:rPr dirty="0"/>
              <a:t> </a:t>
            </a:r>
            <a:r>
              <a:rPr dirty="0" err="1"/>
              <a:t>maszkrendszer</a:t>
            </a:r>
            <a:r>
              <a:rPr dirty="0"/>
              <a:t> + </a:t>
            </a:r>
            <a:r>
              <a:rPr dirty="0" err="1"/>
              <a:t>függönyszerkezet</a:t>
            </a:r>
            <a:r>
              <a:rPr dirty="0"/>
              <a:t> </a:t>
            </a:r>
            <a:r>
              <a:rPr dirty="0" err="1"/>
              <a:t>csere</a:t>
            </a:r>
            <a:r>
              <a:rPr dirty="0"/>
              <a:t> ~8 </a:t>
            </a:r>
            <a:r>
              <a:rPr dirty="0" err="1"/>
              <a:t>millió</a:t>
            </a:r>
            <a:r>
              <a:rPr dirty="0"/>
              <a:t> Ft </a:t>
            </a:r>
            <a:r>
              <a:rPr dirty="0" err="1"/>
              <a:t>értékben</a:t>
            </a:r>
            <a:r>
              <a:rPr dirty="0"/>
              <a:t> (NKA/Europa Cinemas/</a:t>
            </a:r>
            <a:r>
              <a:rPr dirty="0" err="1"/>
              <a:t>saját</a:t>
            </a:r>
            <a:r>
              <a:rPr dirty="0"/>
              <a:t> </a:t>
            </a:r>
            <a:r>
              <a:rPr dirty="0" err="1"/>
              <a:t>forrás</a:t>
            </a:r>
            <a:r>
              <a:rPr dirty="0"/>
              <a:t>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680" y="644652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787887"/>
                </a:solidFill>
              </a:defRPr>
            </a:pPr>
            <a:r>
              <a:t>AGORA Savaria • Stratégiai tervezés • 2024–2025 H1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6138" y="548640"/>
            <a:ext cx="831062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0F0F5"/>
                </a:solidFill>
              </a:defRPr>
            </a:pPr>
            <a:r>
              <a:rPr dirty="0" err="1"/>
              <a:t>Bizonyíték</a:t>
            </a:r>
            <a:r>
              <a:rPr dirty="0"/>
              <a:t>: </a:t>
            </a:r>
            <a:r>
              <a:rPr dirty="0" err="1"/>
              <a:t>auditok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külső</a:t>
            </a:r>
            <a:r>
              <a:rPr dirty="0"/>
              <a:t> </a:t>
            </a:r>
            <a:r>
              <a:rPr dirty="0" err="1"/>
              <a:t>validációk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358814" y="2011680"/>
            <a:ext cx="329878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00C8B4"/>
                </a:solidFill>
              </a:defRPr>
            </a:pPr>
            <a:r>
              <a:rPr dirty="0"/>
              <a:t>100%</a:t>
            </a:r>
          </a:p>
          <a:p>
            <a:pPr algn="ctr">
              <a:defRPr sz="1600">
                <a:solidFill>
                  <a:srgbClr val="B9B9C8"/>
                </a:solidFill>
              </a:defRPr>
            </a:pPr>
            <a:r>
              <a:rPr dirty="0"/>
              <a:t>KMD audit (2024) – </a:t>
            </a:r>
            <a:r>
              <a:rPr dirty="0" err="1"/>
              <a:t>Stratégia</a:t>
            </a:r>
            <a:r>
              <a:rPr dirty="0"/>
              <a:t> </a:t>
            </a:r>
            <a:r>
              <a:rPr dirty="0" err="1"/>
              <a:t>tervezés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4915056" y="2005634"/>
            <a:ext cx="3881704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7878FF"/>
                </a:solidFill>
              </a:defRPr>
            </a:pPr>
            <a:r>
              <a:rPr dirty="0"/>
              <a:t>3★</a:t>
            </a:r>
          </a:p>
          <a:p>
            <a:pPr algn="ctr">
              <a:defRPr sz="1600">
                <a:solidFill>
                  <a:srgbClr val="B9B9C8"/>
                </a:solidFill>
              </a:defRPr>
            </a:pPr>
            <a:r>
              <a:rPr dirty="0"/>
              <a:t>EFQM/NKER – 3 </a:t>
            </a:r>
            <a:r>
              <a:rPr dirty="0" err="1"/>
              <a:t>csillagos</a:t>
            </a:r>
            <a:r>
              <a:rPr dirty="0"/>
              <a:t> </a:t>
            </a:r>
            <a:r>
              <a:rPr dirty="0" err="1"/>
              <a:t>elismerések</a:t>
            </a:r>
            <a:r>
              <a:rPr dirty="0"/>
              <a:t> (2024)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50378" y="3189183"/>
            <a:ext cx="2411750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00C8B4"/>
                </a:solidFill>
              </a:defRPr>
            </a:pPr>
            <a:r>
              <a:rPr dirty="0" err="1"/>
              <a:t>Látópont</a:t>
            </a:r>
            <a:endParaRPr dirty="0"/>
          </a:p>
          <a:p>
            <a:pPr algn="ctr">
              <a:defRPr sz="1600">
                <a:solidFill>
                  <a:srgbClr val="B9B9C8"/>
                </a:solidFill>
              </a:defRPr>
            </a:pPr>
            <a:r>
              <a:rPr dirty="0"/>
              <a:t>3 </a:t>
            </a:r>
            <a:r>
              <a:rPr dirty="0" err="1"/>
              <a:t>közművelődési</a:t>
            </a:r>
            <a:r>
              <a:rPr dirty="0"/>
              <a:t> </a:t>
            </a:r>
            <a:r>
              <a:rPr dirty="0" err="1"/>
              <a:t>innováció</a:t>
            </a:r>
            <a:endParaRPr dirty="0"/>
          </a:p>
        </p:txBody>
      </p:sp>
      <p:sp>
        <p:nvSpPr>
          <p:cNvPr id="7" name="TextBox 6"/>
          <p:cNvSpPr txBox="1"/>
          <p:nvPr/>
        </p:nvSpPr>
        <p:spPr>
          <a:xfrm>
            <a:off x="274320" y="4572000"/>
            <a:ext cx="863818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  <a:defRPr sz="1800">
                <a:solidFill>
                  <a:srgbClr val="B9B9C8"/>
                </a:solidFill>
              </a:defRPr>
            </a:pPr>
            <a:r>
              <a:rPr dirty="0"/>
              <a:t>KMD </a:t>
            </a:r>
            <a:r>
              <a:rPr dirty="0" err="1"/>
              <a:t>értékelés</a:t>
            </a:r>
            <a:r>
              <a:rPr dirty="0"/>
              <a:t>: </a:t>
            </a:r>
            <a:r>
              <a:rPr dirty="0" err="1"/>
              <a:t>modell-értékű</a:t>
            </a:r>
            <a:r>
              <a:rPr dirty="0"/>
              <a:t> </a:t>
            </a:r>
            <a:r>
              <a:rPr dirty="0" err="1"/>
              <a:t>jó</a:t>
            </a:r>
            <a:r>
              <a:rPr dirty="0"/>
              <a:t> </a:t>
            </a:r>
            <a:r>
              <a:rPr dirty="0" err="1"/>
              <a:t>gyakorlatok</a:t>
            </a:r>
            <a:r>
              <a:rPr dirty="0"/>
              <a:t>, </a:t>
            </a:r>
            <a:r>
              <a:rPr dirty="0" err="1"/>
              <a:t>innovatív</a:t>
            </a:r>
            <a:r>
              <a:rPr dirty="0"/>
              <a:t> „smart” </a:t>
            </a:r>
            <a:r>
              <a:rPr dirty="0" err="1"/>
              <a:t>tervezés</a:t>
            </a:r>
            <a:r>
              <a:rPr dirty="0"/>
              <a:t>, </a:t>
            </a:r>
            <a:r>
              <a:rPr dirty="0" err="1"/>
              <a:t>hatékony</a:t>
            </a:r>
            <a:r>
              <a:rPr dirty="0"/>
              <a:t> </a:t>
            </a:r>
            <a:r>
              <a:rPr dirty="0" err="1"/>
              <a:t>változásmenedzsment</a:t>
            </a:r>
            <a:endParaRPr dirty="0"/>
          </a:p>
          <a:p>
            <a:pPr marL="285750" indent="-285750">
              <a:buFont typeface="Wingdings" panose="05000000000000000000" pitchFamily="2" charset="2"/>
              <a:buChar char="§"/>
              <a:defRPr sz="1800">
                <a:solidFill>
                  <a:srgbClr val="B9B9C8"/>
                </a:solidFill>
              </a:defRPr>
            </a:pPr>
            <a:r>
              <a:rPr dirty="0" err="1"/>
              <a:t>Innovációs</a:t>
            </a:r>
            <a:r>
              <a:rPr dirty="0"/>
              <a:t> </a:t>
            </a:r>
            <a:r>
              <a:rPr dirty="0" err="1"/>
              <a:t>portfólió</a:t>
            </a:r>
            <a:r>
              <a:rPr dirty="0"/>
              <a:t>: </a:t>
            </a:r>
            <a:r>
              <a:rPr dirty="0" err="1"/>
              <a:t>robotika</a:t>
            </a:r>
            <a:r>
              <a:rPr dirty="0"/>
              <a:t>/</a:t>
            </a:r>
            <a:r>
              <a:rPr dirty="0" err="1"/>
              <a:t>digitális</a:t>
            </a:r>
            <a:r>
              <a:rPr dirty="0"/>
              <a:t> </a:t>
            </a:r>
            <a:r>
              <a:rPr dirty="0" err="1"/>
              <a:t>tudásátadás</a:t>
            </a:r>
            <a:r>
              <a:rPr dirty="0"/>
              <a:t> • </a:t>
            </a:r>
            <a:r>
              <a:rPr dirty="0" err="1"/>
              <a:t>interaktív</a:t>
            </a:r>
            <a:r>
              <a:rPr dirty="0"/>
              <a:t> terek (</a:t>
            </a:r>
            <a:r>
              <a:rPr dirty="0" err="1"/>
              <a:t>Víztorony</a:t>
            </a:r>
            <a:r>
              <a:rPr dirty="0"/>
              <a:t>, KRESZ) • art </a:t>
            </a:r>
            <a:r>
              <a:rPr dirty="0" err="1"/>
              <a:t>mozi</a:t>
            </a:r>
            <a:endParaRPr dirty="0"/>
          </a:p>
          <a:p>
            <a:pPr marL="285750" indent="-285750">
              <a:buFont typeface="Wingdings" panose="05000000000000000000" pitchFamily="2" charset="2"/>
              <a:buChar char="§"/>
              <a:defRPr sz="1800">
                <a:solidFill>
                  <a:srgbClr val="B9B9C8"/>
                </a:solidFill>
              </a:defRPr>
            </a:pPr>
            <a:r>
              <a:rPr dirty="0" err="1"/>
              <a:t>Megosztás</a:t>
            </a:r>
            <a:r>
              <a:rPr dirty="0"/>
              <a:t>: </a:t>
            </a:r>
            <a:r>
              <a:rPr dirty="0" err="1"/>
              <a:t>szakmai</a:t>
            </a:r>
            <a:r>
              <a:rPr dirty="0"/>
              <a:t> </a:t>
            </a:r>
            <a:r>
              <a:rPr dirty="0" err="1"/>
              <a:t>bemutatók</a:t>
            </a:r>
            <a:r>
              <a:rPr dirty="0"/>
              <a:t>/</a:t>
            </a:r>
            <a:r>
              <a:rPr dirty="0" err="1"/>
              <a:t>látóút</a:t>
            </a:r>
            <a:r>
              <a:rPr dirty="0"/>
              <a:t> (2024-ben KÉK </a:t>
            </a:r>
            <a:r>
              <a:rPr dirty="0" err="1"/>
              <a:t>látóút</a:t>
            </a:r>
            <a:r>
              <a:rPr dirty="0"/>
              <a:t> </a:t>
            </a:r>
            <a:r>
              <a:rPr dirty="0" err="1"/>
              <a:t>programban</a:t>
            </a:r>
            <a:r>
              <a:rPr dirty="0"/>
              <a:t> </a:t>
            </a:r>
            <a:r>
              <a:rPr dirty="0" err="1"/>
              <a:t>részvétel</a:t>
            </a:r>
            <a:r>
              <a:rPr dirty="0"/>
              <a:t>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680" y="644652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787887"/>
                </a:solidFill>
              </a:defRPr>
            </a:pPr>
            <a:r>
              <a:t>AGORA Savaria • Stratégiai tervezés • 2024–2025 H1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9367" y="548640"/>
            <a:ext cx="858841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0F0F5"/>
                </a:solidFill>
              </a:defRPr>
            </a:pPr>
            <a:r>
              <a:rPr dirty="0"/>
              <a:t>Dashboard 1 – 2024 </a:t>
            </a:r>
            <a:r>
              <a:rPr dirty="0" err="1"/>
              <a:t>programportfólió</a:t>
            </a:r>
            <a:r>
              <a:rPr dirty="0"/>
              <a:t> (</a:t>
            </a:r>
            <a:r>
              <a:rPr dirty="0" err="1"/>
              <a:t>részvétel</a:t>
            </a:r>
            <a:r>
              <a:rPr dirty="0"/>
              <a:t>, </a:t>
            </a:r>
            <a:r>
              <a:rPr dirty="0" err="1"/>
              <a:t>fő</a:t>
            </a:r>
            <a:r>
              <a:rPr dirty="0"/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9367" y="1920240"/>
            <a:ext cx="3600922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00C8B4"/>
                </a:solidFill>
              </a:defRPr>
            </a:pPr>
            <a:r>
              <a:rPr dirty="0"/>
              <a:t>6 870</a:t>
            </a:r>
          </a:p>
          <a:p>
            <a:pPr algn="ctr">
              <a:defRPr sz="1600">
                <a:solidFill>
                  <a:srgbClr val="B9B9C8"/>
                </a:solidFill>
              </a:defRPr>
            </a:pPr>
            <a:r>
              <a:rPr dirty="0" err="1"/>
              <a:t>Ismeretterjesztő</a:t>
            </a:r>
            <a:r>
              <a:rPr dirty="0"/>
              <a:t> </a:t>
            </a:r>
            <a:r>
              <a:rPr dirty="0" err="1"/>
              <a:t>előadások</a:t>
            </a:r>
            <a:r>
              <a:rPr dirty="0"/>
              <a:t>, </a:t>
            </a:r>
            <a:r>
              <a:rPr dirty="0" err="1"/>
              <a:t>konferenciák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4348875" y="1920240"/>
            <a:ext cx="2183610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7878FF"/>
                </a:solidFill>
              </a:defRPr>
            </a:pPr>
            <a:r>
              <a:rPr dirty="0"/>
              <a:t>25 841</a:t>
            </a:r>
          </a:p>
          <a:p>
            <a:pPr algn="ctr">
              <a:defRPr sz="1600">
                <a:solidFill>
                  <a:srgbClr val="B9B9C8"/>
                </a:solidFill>
              </a:defRPr>
            </a:pPr>
            <a:r>
              <a:rPr dirty="0" err="1"/>
              <a:t>Közösségi</a:t>
            </a:r>
            <a:r>
              <a:rPr dirty="0"/>
              <a:t> </a:t>
            </a:r>
            <a:r>
              <a:rPr dirty="0" err="1"/>
              <a:t>rendezvények</a:t>
            </a:r>
            <a:endParaRPr dirty="0"/>
          </a:p>
        </p:txBody>
      </p:sp>
      <p:sp>
        <p:nvSpPr>
          <p:cNvPr id="6" name="TextBox 5"/>
          <p:cNvSpPr txBox="1"/>
          <p:nvPr/>
        </p:nvSpPr>
        <p:spPr>
          <a:xfrm>
            <a:off x="6991071" y="1920240"/>
            <a:ext cx="2020361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00C8B4"/>
                </a:solidFill>
              </a:defRPr>
            </a:pPr>
            <a:r>
              <a:rPr dirty="0"/>
              <a:t>9 984</a:t>
            </a:r>
          </a:p>
          <a:p>
            <a:pPr algn="ctr">
              <a:defRPr sz="1600">
                <a:solidFill>
                  <a:srgbClr val="B9B9C8"/>
                </a:solidFill>
              </a:defRPr>
            </a:pPr>
            <a:r>
              <a:rPr dirty="0" err="1"/>
              <a:t>Művészeti</a:t>
            </a:r>
            <a:r>
              <a:rPr dirty="0"/>
              <a:t> </a:t>
            </a:r>
            <a:r>
              <a:rPr dirty="0" err="1"/>
              <a:t>események</a:t>
            </a:r>
            <a:endParaRPr dirty="0"/>
          </a:p>
        </p:txBody>
      </p:sp>
      <p:sp>
        <p:nvSpPr>
          <p:cNvPr id="7" name="TextBox 6"/>
          <p:cNvSpPr txBox="1"/>
          <p:nvPr/>
        </p:nvSpPr>
        <p:spPr>
          <a:xfrm>
            <a:off x="3351666" y="3429000"/>
            <a:ext cx="2440668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7878FF"/>
                </a:solidFill>
              </a:defRPr>
            </a:pPr>
            <a:r>
              <a:rPr dirty="0"/>
              <a:t>80 947</a:t>
            </a:r>
          </a:p>
          <a:p>
            <a:pPr algn="ctr">
              <a:defRPr sz="1600">
                <a:solidFill>
                  <a:srgbClr val="B9B9C8"/>
                </a:solidFill>
              </a:defRPr>
            </a:pPr>
            <a:r>
              <a:rPr dirty="0" err="1"/>
              <a:t>Szórakoztató</a:t>
            </a:r>
            <a:r>
              <a:rPr dirty="0"/>
              <a:t> </a:t>
            </a:r>
            <a:r>
              <a:rPr dirty="0" err="1"/>
              <a:t>rendezvények</a:t>
            </a:r>
            <a:endParaRPr dirty="0"/>
          </a:p>
        </p:txBody>
      </p:sp>
      <p:sp>
        <p:nvSpPr>
          <p:cNvPr id="8" name="TextBox 7"/>
          <p:cNvSpPr txBox="1"/>
          <p:nvPr/>
        </p:nvSpPr>
        <p:spPr>
          <a:xfrm>
            <a:off x="411480" y="4808124"/>
            <a:ext cx="858841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  <a:defRPr sz="1800">
                <a:solidFill>
                  <a:srgbClr val="B9B9C8"/>
                </a:solidFill>
              </a:defRPr>
            </a:pPr>
            <a:r>
              <a:rPr dirty="0" err="1"/>
              <a:t>Stratégiai</a:t>
            </a:r>
            <a:r>
              <a:rPr dirty="0"/>
              <a:t> </a:t>
            </a:r>
            <a:r>
              <a:rPr dirty="0" err="1"/>
              <a:t>tanulság</a:t>
            </a:r>
            <a:r>
              <a:rPr dirty="0"/>
              <a:t>: </a:t>
            </a:r>
            <a:r>
              <a:rPr dirty="0" err="1"/>
              <a:t>nem</a:t>
            </a:r>
            <a:r>
              <a:rPr dirty="0"/>
              <a:t> </a:t>
            </a:r>
            <a:r>
              <a:rPr dirty="0" err="1"/>
              <a:t>csak</a:t>
            </a:r>
            <a:r>
              <a:rPr dirty="0"/>
              <a:t> </a:t>
            </a:r>
            <a:r>
              <a:rPr dirty="0" err="1"/>
              <a:t>összesített</a:t>
            </a:r>
            <a:r>
              <a:rPr dirty="0"/>
              <a:t> </a:t>
            </a:r>
            <a:r>
              <a:rPr dirty="0" err="1"/>
              <a:t>látogatószámot</a:t>
            </a:r>
            <a:r>
              <a:rPr dirty="0"/>
              <a:t> </a:t>
            </a:r>
            <a:r>
              <a:rPr dirty="0" err="1"/>
              <a:t>nézünk</a:t>
            </a:r>
            <a:r>
              <a:rPr dirty="0"/>
              <a:t> – </a:t>
            </a:r>
            <a:r>
              <a:rPr dirty="0" err="1"/>
              <a:t>portfólió-szegmensekben</a:t>
            </a:r>
            <a:r>
              <a:rPr dirty="0"/>
              <a:t> </a:t>
            </a:r>
            <a:r>
              <a:rPr dirty="0" err="1"/>
              <a:t>gondolkodunk</a:t>
            </a:r>
            <a:r>
              <a:rPr dirty="0"/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  <a:defRPr sz="1800">
                <a:solidFill>
                  <a:srgbClr val="B9B9C8"/>
                </a:solidFill>
              </a:defRPr>
            </a:pPr>
            <a:r>
              <a:rPr dirty="0" err="1"/>
              <a:t>Ebből</a:t>
            </a:r>
            <a:r>
              <a:rPr dirty="0"/>
              <a:t> </a:t>
            </a:r>
            <a:r>
              <a:rPr dirty="0" err="1"/>
              <a:t>következik</a:t>
            </a:r>
            <a:r>
              <a:rPr dirty="0"/>
              <a:t>: </a:t>
            </a:r>
            <a:r>
              <a:rPr dirty="0" err="1"/>
              <a:t>hol</a:t>
            </a:r>
            <a:r>
              <a:rPr dirty="0"/>
              <a:t> </a:t>
            </a:r>
            <a:r>
              <a:rPr dirty="0" err="1"/>
              <a:t>erősítünk</a:t>
            </a:r>
            <a:r>
              <a:rPr dirty="0"/>
              <a:t>, </a:t>
            </a:r>
            <a:r>
              <a:rPr dirty="0" err="1"/>
              <a:t>hol</a:t>
            </a:r>
            <a:r>
              <a:rPr dirty="0"/>
              <a:t> </a:t>
            </a:r>
            <a:r>
              <a:rPr dirty="0" err="1"/>
              <a:t>fejlesztünk</a:t>
            </a:r>
            <a:r>
              <a:rPr dirty="0"/>
              <a:t>, mire </a:t>
            </a:r>
            <a:r>
              <a:rPr dirty="0" err="1"/>
              <a:t>allokálunk</a:t>
            </a:r>
            <a:r>
              <a:rPr dirty="0"/>
              <a:t> </a:t>
            </a:r>
            <a:r>
              <a:rPr dirty="0" err="1"/>
              <a:t>kapacitást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kommunikációt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680" y="644652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787887"/>
                </a:solidFill>
              </a:defRPr>
            </a:pPr>
            <a:r>
              <a:t>AGORA Savaria • Stratégiai tervezés • 2024–2025 H1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7160" y="548640"/>
            <a:ext cx="781291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0F0F5"/>
                </a:solidFill>
              </a:defRPr>
            </a:pPr>
            <a:r>
              <a:rPr dirty="0"/>
              <a:t>Dashboard 2 – </a:t>
            </a:r>
            <a:r>
              <a:rPr dirty="0" err="1"/>
              <a:t>Kapacitásmenedzsment</a:t>
            </a:r>
            <a:r>
              <a:rPr dirty="0"/>
              <a:t> (MSH </a:t>
            </a:r>
            <a:r>
              <a:rPr dirty="0" err="1"/>
              <a:t>nagyterem</a:t>
            </a:r>
            <a:r>
              <a:rPr dirty="0"/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5774" y="2696901"/>
            <a:ext cx="8692008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  <a:defRPr sz="1900">
                <a:solidFill>
                  <a:srgbClr val="B9B9C8"/>
                </a:solidFill>
              </a:defRPr>
            </a:pPr>
            <a:r>
              <a:rPr dirty="0"/>
              <a:t>2024: 178 nap </a:t>
            </a:r>
            <a:r>
              <a:rPr dirty="0" err="1"/>
              <a:t>használatban</a:t>
            </a:r>
            <a:r>
              <a:rPr dirty="0"/>
              <a:t>; 123 </a:t>
            </a:r>
            <a:r>
              <a:rPr dirty="0" err="1"/>
              <a:t>rendezvény</a:t>
            </a:r>
            <a:r>
              <a:rPr dirty="0"/>
              <a:t> (94 </a:t>
            </a:r>
            <a:r>
              <a:rPr dirty="0" err="1"/>
              <a:t>bérleti</a:t>
            </a:r>
            <a:r>
              <a:rPr dirty="0"/>
              <a:t>, 29 </a:t>
            </a:r>
            <a:r>
              <a:rPr dirty="0" err="1"/>
              <a:t>saját</a:t>
            </a:r>
            <a:r>
              <a:rPr dirty="0"/>
              <a:t>) – </a:t>
            </a:r>
            <a:r>
              <a:rPr dirty="0" err="1"/>
              <a:t>kiemelkedő</a:t>
            </a:r>
            <a:r>
              <a:rPr dirty="0"/>
              <a:t> </a:t>
            </a:r>
            <a:r>
              <a:rPr dirty="0" err="1"/>
              <a:t>igénybevétel</a:t>
            </a:r>
            <a:endParaRPr lang="hu-HU" dirty="0"/>
          </a:p>
          <a:p>
            <a:pPr>
              <a:defRPr sz="1900">
                <a:solidFill>
                  <a:srgbClr val="B9B9C8"/>
                </a:solidFill>
              </a:defRPr>
            </a:pP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1900">
                <a:solidFill>
                  <a:srgbClr val="B9B9C8"/>
                </a:solidFill>
              </a:defRPr>
            </a:pPr>
            <a:r>
              <a:rPr dirty="0"/>
              <a:t>2025 I. </a:t>
            </a:r>
            <a:r>
              <a:rPr dirty="0" err="1"/>
              <a:t>félév</a:t>
            </a:r>
            <a:r>
              <a:rPr dirty="0"/>
              <a:t>: 88 </a:t>
            </a:r>
            <a:r>
              <a:rPr dirty="0" err="1"/>
              <a:t>foglalás</a:t>
            </a:r>
            <a:r>
              <a:rPr dirty="0"/>
              <a:t> (181 </a:t>
            </a:r>
            <a:r>
              <a:rPr dirty="0" err="1"/>
              <a:t>napból</a:t>
            </a:r>
            <a:r>
              <a:rPr dirty="0"/>
              <a:t>) – 54 </a:t>
            </a:r>
            <a:r>
              <a:rPr dirty="0" err="1"/>
              <a:t>rendezvény</a:t>
            </a:r>
            <a:r>
              <a:rPr dirty="0"/>
              <a:t> + 32 </a:t>
            </a:r>
            <a:r>
              <a:rPr dirty="0" err="1"/>
              <a:t>egyéb</a:t>
            </a:r>
            <a:r>
              <a:rPr dirty="0"/>
              <a:t> (</a:t>
            </a:r>
            <a:r>
              <a:rPr dirty="0" err="1"/>
              <a:t>próba</a:t>
            </a:r>
            <a:r>
              <a:rPr dirty="0"/>
              <a:t>/</a:t>
            </a:r>
            <a:r>
              <a:rPr dirty="0" err="1"/>
              <a:t>építés</a:t>
            </a:r>
            <a:r>
              <a:rPr dirty="0"/>
              <a:t>/</a:t>
            </a:r>
            <a:r>
              <a:rPr dirty="0" err="1"/>
              <a:t>bontás</a:t>
            </a:r>
            <a:r>
              <a:rPr dirty="0"/>
              <a:t>/</a:t>
            </a:r>
            <a:r>
              <a:rPr dirty="0" err="1"/>
              <a:t>forgatás</a:t>
            </a:r>
            <a:r>
              <a:rPr dirty="0"/>
              <a:t> </a:t>
            </a:r>
            <a:r>
              <a:rPr dirty="0" err="1"/>
              <a:t>stb</a:t>
            </a:r>
            <a:r>
              <a:rPr dirty="0"/>
              <a:t>.)</a:t>
            </a:r>
            <a:endParaRPr lang="hu-HU" dirty="0"/>
          </a:p>
          <a:p>
            <a:pPr>
              <a:defRPr sz="1900">
                <a:solidFill>
                  <a:srgbClr val="B9B9C8"/>
                </a:solidFill>
              </a:defRPr>
            </a:pP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1900">
                <a:solidFill>
                  <a:srgbClr val="B9B9C8"/>
                </a:solidFill>
              </a:defRPr>
            </a:pPr>
            <a:r>
              <a:rPr dirty="0" err="1"/>
              <a:t>Miért</a:t>
            </a:r>
            <a:r>
              <a:rPr dirty="0"/>
              <a:t> </a:t>
            </a:r>
            <a:r>
              <a:rPr dirty="0" err="1"/>
              <a:t>stratégiai</a:t>
            </a:r>
            <a:r>
              <a:rPr dirty="0"/>
              <a:t>? A </a:t>
            </a:r>
            <a:r>
              <a:rPr dirty="0" err="1"/>
              <a:t>nagyterem</a:t>
            </a:r>
            <a:r>
              <a:rPr dirty="0"/>
              <a:t> a </a:t>
            </a:r>
            <a:r>
              <a:rPr dirty="0" err="1"/>
              <a:t>legdrágább</a:t>
            </a:r>
            <a:r>
              <a:rPr dirty="0"/>
              <a:t> </a:t>
            </a:r>
            <a:r>
              <a:rPr dirty="0" err="1"/>
              <a:t>erőforrás</a:t>
            </a:r>
            <a:r>
              <a:rPr dirty="0"/>
              <a:t>: </a:t>
            </a:r>
            <a:r>
              <a:rPr dirty="0" err="1"/>
              <a:t>programportfólió</a:t>
            </a:r>
            <a:r>
              <a:rPr dirty="0"/>
              <a:t> + </a:t>
            </a:r>
            <a:r>
              <a:rPr dirty="0" err="1"/>
              <a:t>bevétel</a:t>
            </a:r>
            <a:r>
              <a:rPr dirty="0"/>
              <a:t> + </a:t>
            </a:r>
            <a:r>
              <a:rPr dirty="0" err="1"/>
              <a:t>városi</a:t>
            </a:r>
            <a:r>
              <a:rPr dirty="0"/>
              <a:t> </a:t>
            </a:r>
            <a:r>
              <a:rPr dirty="0" err="1"/>
              <a:t>partnerségek</a:t>
            </a:r>
            <a:r>
              <a:rPr dirty="0"/>
              <a:t> </a:t>
            </a:r>
            <a:r>
              <a:rPr dirty="0" err="1"/>
              <a:t>egyben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680" y="644652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787887"/>
                </a:solidFill>
              </a:defRPr>
            </a:pPr>
            <a:r>
              <a:t>AGORA Savaria • Stratégiai tervezés • 2024–2025 H1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" y="531796"/>
            <a:ext cx="84967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0F0F5"/>
                </a:solidFill>
              </a:defRPr>
            </a:pPr>
            <a:r>
              <a:rPr dirty="0"/>
              <a:t>2025 I. </a:t>
            </a:r>
            <a:r>
              <a:rPr dirty="0" err="1"/>
              <a:t>félév</a:t>
            </a:r>
            <a:r>
              <a:rPr dirty="0"/>
              <a:t>: </a:t>
            </a:r>
            <a:r>
              <a:rPr dirty="0" err="1"/>
              <a:t>helyszínportfólió</a:t>
            </a:r>
            <a:r>
              <a:rPr dirty="0"/>
              <a:t> KPI-k (</a:t>
            </a:r>
            <a:r>
              <a:rPr dirty="0" err="1"/>
              <a:t>mérés</a:t>
            </a:r>
            <a:r>
              <a:rPr dirty="0"/>
              <a:t> a </a:t>
            </a:r>
            <a:r>
              <a:rPr dirty="0" err="1"/>
              <a:t>napi</a:t>
            </a:r>
            <a:r>
              <a:rPr dirty="0"/>
              <a:t> </a:t>
            </a:r>
            <a:r>
              <a:rPr dirty="0" err="1"/>
              <a:t>működésben</a:t>
            </a:r>
            <a:r>
              <a:rPr dirty="0"/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2322095"/>
            <a:ext cx="8496701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  <a:defRPr sz="1900">
                <a:solidFill>
                  <a:srgbClr val="B9B9C8"/>
                </a:solidFill>
              </a:defRPr>
            </a:pPr>
            <a:r>
              <a:rPr dirty="0" err="1"/>
              <a:t>Kiállítások</a:t>
            </a:r>
            <a:r>
              <a:rPr dirty="0"/>
              <a:t> (</a:t>
            </a:r>
            <a:r>
              <a:rPr dirty="0" err="1"/>
              <a:t>látogatók</a:t>
            </a:r>
            <a:r>
              <a:rPr dirty="0"/>
              <a:t>): MSH 15 919 • </a:t>
            </a:r>
            <a:r>
              <a:rPr dirty="0" err="1"/>
              <a:t>Filmszínház</a:t>
            </a:r>
            <a:r>
              <a:rPr dirty="0"/>
              <a:t> 6 884 • </a:t>
            </a:r>
            <a:r>
              <a:rPr dirty="0" err="1"/>
              <a:t>Víztorony</a:t>
            </a:r>
            <a:r>
              <a:rPr dirty="0"/>
              <a:t> 1 760</a:t>
            </a:r>
            <a:endParaRPr lang="hu-HU" dirty="0"/>
          </a:p>
          <a:p>
            <a:pPr marL="342900" indent="-342900">
              <a:buFont typeface="Wingdings" panose="05000000000000000000" pitchFamily="2" charset="2"/>
              <a:buChar char="§"/>
              <a:defRPr sz="1900">
                <a:solidFill>
                  <a:srgbClr val="B9B9C8"/>
                </a:solidFill>
              </a:defRPr>
            </a:pP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1900">
                <a:solidFill>
                  <a:srgbClr val="B9B9C8"/>
                </a:solidFill>
              </a:defRPr>
            </a:pPr>
            <a:r>
              <a:rPr dirty="0" err="1"/>
              <a:t>Víztorony</a:t>
            </a:r>
            <a:r>
              <a:rPr dirty="0"/>
              <a:t>: 137 </a:t>
            </a:r>
            <a:r>
              <a:rPr dirty="0" err="1"/>
              <a:t>nyitvatartási</a:t>
            </a:r>
            <a:r>
              <a:rPr dirty="0"/>
              <a:t> nap / 3 796 </a:t>
            </a:r>
            <a:r>
              <a:rPr dirty="0" err="1"/>
              <a:t>látogató</a:t>
            </a:r>
            <a:endParaRPr lang="hu-HU" dirty="0"/>
          </a:p>
          <a:p>
            <a:pPr marL="342900" indent="-342900">
              <a:buFont typeface="Wingdings" panose="05000000000000000000" pitchFamily="2" charset="2"/>
              <a:buChar char="§"/>
              <a:defRPr sz="1900">
                <a:solidFill>
                  <a:srgbClr val="B9B9C8"/>
                </a:solidFill>
              </a:defRPr>
            </a:pP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1900">
                <a:solidFill>
                  <a:srgbClr val="B9B9C8"/>
                </a:solidFill>
              </a:defRPr>
            </a:pPr>
            <a:r>
              <a:rPr dirty="0"/>
              <a:t>KRESZ Park: 80 </a:t>
            </a:r>
            <a:r>
              <a:rPr dirty="0" err="1"/>
              <a:t>nyitvatartási</a:t>
            </a:r>
            <a:r>
              <a:rPr dirty="0"/>
              <a:t> nap / 1 761 </a:t>
            </a:r>
            <a:r>
              <a:rPr dirty="0" err="1"/>
              <a:t>látogató</a:t>
            </a:r>
            <a:endParaRPr lang="hu-HU" dirty="0"/>
          </a:p>
          <a:p>
            <a:pPr marL="342900" indent="-342900">
              <a:buFont typeface="Wingdings" panose="05000000000000000000" pitchFamily="2" charset="2"/>
              <a:buChar char="§"/>
              <a:defRPr sz="1900">
                <a:solidFill>
                  <a:srgbClr val="B9B9C8"/>
                </a:solidFill>
              </a:defRPr>
            </a:pP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1900">
                <a:solidFill>
                  <a:srgbClr val="B9B9C8"/>
                </a:solidFill>
              </a:defRPr>
            </a:pPr>
            <a:r>
              <a:rPr dirty="0" err="1"/>
              <a:t>Stratégiai</a:t>
            </a:r>
            <a:r>
              <a:rPr dirty="0"/>
              <a:t> </a:t>
            </a:r>
            <a:r>
              <a:rPr dirty="0" err="1"/>
              <a:t>tanulság</a:t>
            </a:r>
            <a:r>
              <a:rPr dirty="0"/>
              <a:t>: </a:t>
            </a:r>
            <a:r>
              <a:rPr dirty="0" err="1"/>
              <a:t>helyszínenként</a:t>
            </a:r>
            <a:r>
              <a:rPr dirty="0"/>
              <a:t> </a:t>
            </a:r>
            <a:r>
              <a:rPr dirty="0" err="1"/>
              <a:t>eltérő</a:t>
            </a:r>
            <a:r>
              <a:rPr dirty="0"/>
              <a:t> </a:t>
            </a:r>
            <a:r>
              <a:rPr dirty="0" err="1"/>
              <a:t>közönség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teljesítmény</a:t>
            </a:r>
            <a:r>
              <a:rPr dirty="0"/>
              <a:t> → </a:t>
            </a:r>
            <a:r>
              <a:rPr dirty="0" err="1"/>
              <a:t>helyszínre</a:t>
            </a:r>
            <a:r>
              <a:rPr dirty="0"/>
              <a:t> </a:t>
            </a:r>
            <a:r>
              <a:rPr dirty="0" err="1"/>
              <a:t>szabott</a:t>
            </a:r>
            <a:r>
              <a:rPr dirty="0"/>
              <a:t> </a:t>
            </a:r>
            <a:r>
              <a:rPr dirty="0" err="1"/>
              <a:t>célcsoport</a:t>
            </a:r>
            <a:r>
              <a:rPr dirty="0"/>
              <a:t>-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kommunikáció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680" y="644652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787887"/>
                </a:solidFill>
              </a:defRPr>
            </a:pPr>
            <a:r>
              <a:t>AGORA Savaria • Stratégiai tervezés • 2024–2025 H1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6412" y="531796"/>
            <a:ext cx="850632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0F0F5"/>
                </a:solidFill>
              </a:defRPr>
            </a:pPr>
            <a:r>
              <a:rPr dirty="0"/>
              <a:t>2025 I. </a:t>
            </a:r>
            <a:r>
              <a:rPr dirty="0" err="1"/>
              <a:t>félév</a:t>
            </a:r>
            <a:r>
              <a:rPr dirty="0"/>
              <a:t>: </a:t>
            </a:r>
            <a:r>
              <a:rPr dirty="0" err="1"/>
              <a:t>városi</a:t>
            </a:r>
            <a:r>
              <a:rPr dirty="0"/>
              <a:t> </a:t>
            </a:r>
            <a:r>
              <a:rPr dirty="0" err="1"/>
              <a:t>zászlóshajók</a:t>
            </a:r>
            <a:r>
              <a:rPr dirty="0"/>
              <a:t> (</a:t>
            </a:r>
            <a:r>
              <a:rPr dirty="0" err="1"/>
              <a:t>hatás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láthatóság</a:t>
            </a:r>
            <a:r>
              <a:rPr dirty="0"/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7803" y="2337733"/>
            <a:ext cx="2961323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00C8B4"/>
                </a:solidFill>
              </a:defRPr>
            </a:pPr>
            <a:r>
              <a:rPr dirty="0"/>
              <a:t>~5 000</a:t>
            </a:r>
          </a:p>
          <a:p>
            <a:pPr algn="ctr">
              <a:defRPr sz="1600">
                <a:solidFill>
                  <a:srgbClr val="B9B9C8"/>
                </a:solidFill>
              </a:defRPr>
            </a:pPr>
            <a:r>
              <a:rPr dirty="0" err="1"/>
              <a:t>Bloomday</a:t>
            </a:r>
            <a:r>
              <a:rPr dirty="0"/>
              <a:t> – </a:t>
            </a:r>
            <a:r>
              <a:rPr dirty="0" err="1"/>
              <a:t>becsült</a:t>
            </a:r>
            <a:r>
              <a:rPr dirty="0"/>
              <a:t> </a:t>
            </a:r>
            <a:r>
              <a:rPr dirty="0" err="1"/>
              <a:t>látogatószám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4547624" y="2337732"/>
            <a:ext cx="3918573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7878FF"/>
                </a:solidFill>
              </a:defRPr>
            </a:pPr>
            <a:r>
              <a:rPr dirty="0"/>
              <a:t>~30 000</a:t>
            </a:r>
          </a:p>
          <a:p>
            <a:pPr algn="ctr">
              <a:defRPr sz="1600">
                <a:solidFill>
                  <a:srgbClr val="B9B9C8"/>
                </a:solidFill>
              </a:defRPr>
            </a:pPr>
            <a:r>
              <a:rPr dirty="0" err="1"/>
              <a:t>Szentiváni</a:t>
            </a:r>
            <a:r>
              <a:rPr dirty="0"/>
              <a:t> </a:t>
            </a:r>
            <a:r>
              <a:rPr dirty="0" err="1"/>
              <a:t>Vigasságok</a:t>
            </a:r>
            <a:r>
              <a:rPr dirty="0"/>
              <a:t> – </a:t>
            </a:r>
            <a:r>
              <a:rPr dirty="0" err="1"/>
              <a:t>becsült</a:t>
            </a:r>
            <a:r>
              <a:rPr dirty="0"/>
              <a:t> </a:t>
            </a:r>
            <a:r>
              <a:rPr dirty="0" err="1"/>
              <a:t>látogatószám</a:t>
            </a:r>
            <a:endParaRPr dirty="0"/>
          </a:p>
        </p:txBody>
      </p:sp>
      <p:sp>
        <p:nvSpPr>
          <p:cNvPr id="6" name="TextBox 5"/>
          <p:cNvSpPr txBox="1"/>
          <p:nvPr/>
        </p:nvSpPr>
        <p:spPr>
          <a:xfrm>
            <a:off x="300789" y="4402601"/>
            <a:ext cx="873492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  <a:defRPr sz="1800">
                <a:solidFill>
                  <a:srgbClr val="B9B9C8"/>
                </a:solidFill>
              </a:defRPr>
            </a:pPr>
            <a:r>
              <a:rPr dirty="0" err="1"/>
              <a:t>Zászlóshajók</a:t>
            </a:r>
            <a:r>
              <a:rPr dirty="0"/>
              <a:t> = </a:t>
            </a:r>
            <a:r>
              <a:rPr dirty="0" err="1"/>
              <a:t>stratégiai</a:t>
            </a:r>
            <a:r>
              <a:rPr dirty="0"/>
              <a:t> </a:t>
            </a:r>
            <a:r>
              <a:rPr dirty="0" err="1"/>
              <a:t>fókusz</a:t>
            </a:r>
            <a:r>
              <a:rPr dirty="0"/>
              <a:t>: brand, </a:t>
            </a:r>
            <a:r>
              <a:rPr dirty="0" err="1"/>
              <a:t>partnerségek</a:t>
            </a:r>
            <a:r>
              <a:rPr dirty="0"/>
              <a:t>, </a:t>
            </a:r>
            <a:r>
              <a:rPr dirty="0" err="1"/>
              <a:t>kockázatkezelés</a:t>
            </a:r>
            <a:r>
              <a:rPr dirty="0"/>
              <a:t>, </a:t>
            </a:r>
            <a:r>
              <a:rPr dirty="0" err="1"/>
              <a:t>erőforrás-összpontosítás</a:t>
            </a:r>
            <a:endParaRPr lang="hu-HU" dirty="0"/>
          </a:p>
          <a:p>
            <a:pPr>
              <a:defRPr sz="1800">
                <a:solidFill>
                  <a:srgbClr val="B9B9C8"/>
                </a:solidFill>
              </a:defRPr>
            </a:pPr>
            <a:endParaRPr dirty="0"/>
          </a:p>
          <a:p>
            <a:pPr marL="285750" indent="-285750">
              <a:buFont typeface="Wingdings" panose="05000000000000000000" pitchFamily="2" charset="2"/>
              <a:buChar char="§"/>
              <a:defRPr sz="1800">
                <a:solidFill>
                  <a:srgbClr val="B9B9C8"/>
                </a:solidFill>
              </a:defRPr>
            </a:pPr>
            <a:r>
              <a:rPr dirty="0"/>
              <a:t>A </a:t>
            </a:r>
            <a:r>
              <a:rPr dirty="0" err="1"/>
              <a:t>hatás</a:t>
            </a:r>
            <a:r>
              <a:rPr dirty="0"/>
              <a:t> </a:t>
            </a:r>
            <a:r>
              <a:rPr dirty="0" err="1"/>
              <a:t>mérése</a:t>
            </a:r>
            <a:r>
              <a:rPr dirty="0"/>
              <a:t>: </a:t>
            </a:r>
            <a:r>
              <a:rPr dirty="0" err="1"/>
              <a:t>látogatók</a:t>
            </a:r>
            <a:r>
              <a:rPr dirty="0"/>
              <a:t> + </a:t>
            </a:r>
            <a:r>
              <a:rPr dirty="0" err="1"/>
              <a:t>média</a:t>
            </a:r>
            <a:r>
              <a:rPr dirty="0"/>
              <a:t>/</a:t>
            </a:r>
            <a:r>
              <a:rPr dirty="0" err="1"/>
              <a:t>kommunikáció</a:t>
            </a:r>
            <a:r>
              <a:rPr dirty="0"/>
              <a:t> + </a:t>
            </a:r>
            <a:r>
              <a:rPr dirty="0" err="1"/>
              <a:t>partneri</a:t>
            </a:r>
            <a:r>
              <a:rPr dirty="0"/>
              <a:t> </a:t>
            </a:r>
            <a:r>
              <a:rPr dirty="0" err="1"/>
              <a:t>visszajelzés</a:t>
            </a:r>
            <a:r>
              <a:rPr dirty="0"/>
              <a:t> (</a:t>
            </a:r>
            <a:r>
              <a:rPr dirty="0" err="1"/>
              <a:t>tanulság</a:t>
            </a:r>
            <a:r>
              <a:rPr dirty="0"/>
              <a:t> a </a:t>
            </a:r>
            <a:r>
              <a:rPr dirty="0" err="1"/>
              <a:t>következő</a:t>
            </a:r>
            <a:r>
              <a:rPr dirty="0"/>
              <a:t> </a:t>
            </a:r>
            <a:r>
              <a:rPr dirty="0" err="1"/>
              <a:t>évre</a:t>
            </a:r>
            <a:r>
              <a:rPr dirty="0"/>
              <a:t>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680" y="644652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787887"/>
                </a:solidFill>
              </a:defRPr>
            </a:pPr>
            <a:r>
              <a:t>AGORA Savaria • Stratégiai tervezés • 2024–2025 H1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" y="628048"/>
            <a:ext cx="84967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0F0F5"/>
                </a:solidFill>
              </a:defRPr>
            </a:pPr>
            <a:r>
              <a:rPr dirty="0"/>
              <a:t>Mit </a:t>
            </a:r>
            <a:r>
              <a:rPr dirty="0" err="1"/>
              <a:t>adunk</a:t>
            </a:r>
            <a:r>
              <a:rPr dirty="0"/>
              <a:t> </a:t>
            </a:r>
            <a:r>
              <a:rPr dirty="0" err="1"/>
              <a:t>át</a:t>
            </a:r>
            <a:r>
              <a:rPr dirty="0"/>
              <a:t> a Klubnak? (</a:t>
            </a:r>
            <a:r>
              <a:rPr dirty="0" err="1"/>
              <a:t>átvehető</a:t>
            </a:r>
            <a:r>
              <a:rPr dirty="0"/>
              <a:t> </a:t>
            </a:r>
            <a:r>
              <a:rPr dirty="0" err="1"/>
              <a:t>minták</a:t>
            </a:r>
            <a:r>
              <a:rPr dirty="0"/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649" y="2798058"/>
            <a:ext cx="8496701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900">
                <a:solidFill>
                  <a:srgbClr val="B9B9C8"/>
                </a:solidFill>
              </a:defRPr>
            </a:pPr>
            <a:r>
              <a:rPr dirty="0"/>
              <a:t>1) </a:t>
            </a:r>
            <a:r>
              <a:rPr dirty="0" err="1"/>
              <a:t>Stratégia</a:t>
            </a:r>
            <a:r>
              <a:rPr dirty="0"/>
              <a:t>→ </a:t>
            </a:r>
            <a:r>
              <a:rPr dirty="0" err="1"/>
              <a:t>éves</a:t>
            </a:r>
            <a:r>
              <a:rPr dirty="0"/>
              <a:t> </a:t>
            </a:r>
            <a:r>
              <a:rPr dirty="0" err="1"/>
              <a:t>tervek</a:t>
            </a:r>
            <a:r>
              <a:rPr dirty="0"/>
              <a:t> → </a:t>
            </a:r>
            <a:r>
              <a:rPr dirty="0" err="1"/>
              <a:t>Probook</a:t>
            </a:r>
            <a:r>
              <a:rPr dirty="0"/>
              <a:t>: a </a:t>
            </a:r>
            <a:r>
              <a:rPr dirty="0" err="1"/>
              <a:t>döntések</a:t>
            </a:r>
            <a:r>
              <a:rPr dirty="0"/>
              <a:t> </a:t>
            </a:r>
            <a:r>
              <a:rPr dirty="0" err="1"/>
              <a:t>leérnek</a:t>
            </a:r>
            <a:r>
              <a:rPr dirty="0"/>
              <a:t> </a:t>
            </a:r>
            <a:r>
              <a:rPr dirty="0" err="1"/>
              <a:t>az</a:t>
            </a:r>
            <a:r>
              <a:rPr dirty="0"/>
              <a:t> </a:t>
            </a:r>
            <a:r>
              <a:rPr dirty="0" err="1"/>
              <a:t>ütemezésig</a:t>
            </a:r>
            <a:endParaRPr dirty="0"/>
          </a:p>
          <a:p>
            <a:pPr>
              <a:defRPr sz="1900">
                <a:solidFill>
                  <a:srgbClr val="B9B9C8"/>
                </a:solidFill>
              </a:defRPr>
            </a:pPr>
            <a:r>
              <a:rPr dirty="0"/>
              <a:t>2) </a:t>
            </a:r>
            <a:r>
              <a:rPr dirty="0" err="1"/>
              <a:t>Sokszereplős</a:t>
            </a:r>
            <a:r>
              <a:rPr dirty="0"/>
              <a:t> </a:t>
            </a:r>
            <a:r>
              <a:rPr dirty="0" err="1"/>
              <a:t>jóváhagyás</a:t>
            </a:r>
            <a:r>
              <a:rPr dirty="0"/>
              <a:t> + </a:t>
            </a:r>
            <a:r>
              <a:rPr dirty="0" err="1"/>
              <a:t>transzparencia</a:t>
            </a:r>
            <a:r>
              <a:rPr dirty="0"/>
              <a:t>: </a:t>
            </a:r>
            <a:r>
              <a:rPr dirty="0" err="1"/>
              <a:t>stabil</a:t>
            </a:r>
            <a:r>
              <a:rPr dirty="0"/>
              <a:t> </a:t>
            </a:r>
            <a:r>
              <a:rPr dirty="0" err="1"/>
              <a:t>fenntartói</a:t>
            </a:r>
            <a:r>
              <a:rPr dirty="0"/>
              <a:t> </a:t>
            </a:r>
            <a:r>
              <a:rPr dirty="0" err="1"/>
              <a:t>keret</a:t>
            </a:r>
            <a:endParaRPr dirty="0"/>
          </a:p>
          <a:p>
            <a:pPr>
              <a:defRPr sz="1900">
                <a:solidFill>
                  <a:srgbClr val="B9B9C8"/>
                </a:solidFill>
              </a:defRPr>
            </a:pPr>
            <a:r>
              <a:rPr dirty="0"/>
              <a:t>3) </a:t>
            </a:r>
            <a:r>
              <a:rPr dirty="0" err="1"/>
              <a:t>Portfólió</a:t>
            </a:r>
            <a:r>
              <a:rPr dirty="0"/>
              <a:t>-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kapacitásmenedzsment</a:t>
            </a:r>
            <a:r>
              <a:rPr dirty="0"/>
              <a:t>: </a:t>
            </a:r>
            <a:r>
              <a:rPr dirty="0" err="1"/>
              <a:t>vezetői</a:t>
            </a:r>
            <a:r>
              <a:rPr dirty="0"/>
              <a:t> KPI-k a </a:t>
            </a:r>
            <a:r>
              <a:rPr dirty="0" err="1"/>
              <a:t>mindennapokból</a:t>
            </a:r>
            <a:endParaRPr dirty="0"/>
          </a:p>
          <a:p>
            <a:pPr>
              <a:defRPr sz="1900">
                <a:solidFill>
                  <a:srgbClr val="B9B9C8"/>
                </a:solidFill>
              </a:defRPr>
            </a:pPr>
            <a:r>
              <a:rPr dirty="0"/>
              <a:t>4) </a:t>
            </a:r>
            <a:r>
              <a:rPr dirty="0" err="1"/>
              <a:t>Külső</a:t>
            </a:r>
            <a:r>
              <a:rPr dirty="0"/>
              <a:t> </a:t>
            </a:r>
            <a:r>
              <a:rPr dirty="0" err="1"/>
              <a:t>validáció</a:t>
            </a:r>
            <a:r>
              <a:rPr dirty="0"/>
              <a:t> (KMD/EFQM/</a:t>
            </a:r>
            <a:r>
              <a:rPr dirty="0" err="1"/>
              <a:t>Látópont</a:t>
            </a:r>
            <a:r>
              <a:rPr dirty="0"/>
              <a:t>): </a:t>
            </a:r>
            <a:r>
              <a:rPr dirty="0" err="1"/>
              <a:t>tanulás</a:t>
            </a:r>
            <a:r>
              <a:rPr dirty="0"/>
              <a:t> + </a:t>
            </a:r>
            <a:r>
              <a:rPr dirty="0" err="1"/>
              <a:t>fejlesztési</a:t>
            </a:r>
            <a:r>
              <a:rPr dirty="0"/>
              <a:t> </a:t>
            </a:r>
            <a:r>
              <a:rPr dirty="0" err="1"/>
              <a:t>fókuszok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680" y="644652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787887"/>
                </a:solidFill>
              </a:defRPr>
            </a:pPr>
            <a:r>
              <a:t>AGORA Savaria • Stratégiai tervezés • 2024–2025 H1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6504" y="462623"/>
            <a:ext cx="877099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0F0F5"/>
                </a:solidFill>
              </a:defRPr>
            </a:pPr>
            <a:r>
              <a:rPr dirty="0" err="1"/>
              <a:t>Miért</a:t>
            </a:r>
            <a:r>
              <a:rPr dirty="0"/>
              <a:t> </a:t>
            </a:r>
            <a:r>
              <a:rPr lang="hu-HU" dirty="0"/>
              <a:t>kell </a:t>
            </a:r>
            <a:r>
              <a:rPr dirty="0" err="1"/>
              <a:t>stratégia</a:t>
            </a:r>
            <a:r>
              <a:rPr dirty="0"/>
              <a:t> </a:t>
            </a:r>
            <a:r>
              <a:rPr lang="hu-HU" dirty="0"/>
              <a:t>a </a:t>
            </a:r>
            <a:r>
              <a:rPr dirty="0" err="1"/>
              <a:t>közművelődésben</a:t>
            </a:r>
            <a:r>
              <a:rPr dirty="0"/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8290" y="1874520"/>
            <a:ext cx="8217447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  <a:defRPr sz="2200">
                <a:solidFill>
                  <a:srgbClr val="B9B9C8"/>
                </a:solidFill>
              </a:defRPr>
            </a:pPr>
            <a:r>
              <a:rPr dirty="0" err="1"/>
              <a:t>Sokszereplős</a:t>
            </a:r>
            <a:r>
              <a:rPr dirty="0"/>
              <a:t> </a:t>
            </a:r>
            <a:r>
              <a:rPr dirty="0" err="1"/>
              <a:t>környezet</a:t>
            </a:r>
            <a:r>
              <a:rPr dirty="0"/>
              <a:t>: </a:t>
            </a:r>
            <a:r>
              <a:rPr dirty="0" err="1"/>
              <a:t>fenntartó</a:t>
            </a:r>
            <a:r>
              <a:rPr dirty="0"/>
              <a:t>/</a:t>
            </a:r>
            <a:r>
              <a:rPr dirty="0" err="1"/>
              <a:t>önkormányzat</a:t>
            </a:r>
            <a:r>
              <a:rPr dirty="0"/>
              <a:t>, </a:t>
            </a:r>
            <a:r>
              <a:rPr dirty="0" err="1"/>
              <a:t>partnerek</a:t>
            </a:r>
            <a:r>
              <a:rPr dirty="0"/>
              <a:t>, civil </a:t>
            </a:r>
            <a:r>
              <a:rPr dirty="0" err="1"/>
              <a:t>szféra</a:t>
            </a:r>
            <a:r>
              <a:rPr dirty="0"/>
              <a:t>, </a:t>
            </a:r>
            <a:r>
              <a:rPr dirty="0" err="1"/>
              <a:t>közönségek</a:t>
            </a: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2200">
                <a:solidFill>
                  <a:srgbClr val="B9B9C8"/>
                </a:solidFill>
              </a:defRPr>
            </a:pPr>
            <a:r>
              <a:rPr dirty="0" err="1"/>
              <a:t>Egyszerre</a:t>
            </a:r>
            <a:r>
              <a:rPr dirty="0"/>
              <a:t> </a:t>
            </a:r>
            <a:r>
              <a:rPr dirty="0" err="1"/>
              <a:t>kell</a:t>
            </a:r>
            <a:r>
              <a:rPr dirty="0"/>
              <a:t>: </a:t>
            </a:r>
            <a:r>
              <a:rPr dirty="0" err="1"/>
              <a:t>közösségi</a:t>
            </a:r>
            <a:r>
              <a:rPr dirty="0"/>
              <a:t> </a:t>
            </a:r>
            <a:r>
              <a:rPr dirty="0" err="1"/>
              <a:t>hatás</a:t>
            </a:r>
            <a:r>
              <a:rPr dirty="0"/>
              <a:t> + </a:t>
            </a:r>
            <a:r>
              <a:rPr dirty="0" err="1"/>
              <a:t>minőség</a:t>
            </a:r>
            <a:r>
              <a:rPr dirty="0"/>
              <a:t> + </a:t>
            </a:r>
            <a:r>
              <a:rPr dirty="0" err="1"/>
              <a:t>fenntartható</a:t>
            </a:r>
            <a:r>
              <a:rPr dirty="0"/>
              <a:t> </a:t>
            </a:r>
            <a:r>
              <a:rPr dirty="0" err="1"/>
              <a:t>működés</a:t>
            </a: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2200">
                <a:solidFill>
                  <a:srgbClr val="B9B9C8"/>
                </a:solidFill>
              </a:defRPr>
            </a:pPr>
            <a:r>
              <a:rPr dirty="0" err="1"/>
              <a:t>Komplex</a:t>
            </a:r>
            <a:r>
              <a:rPr dirty="0"/>
              <a:t> </a:t>
            </a:r>
            <a:r>
              <a:rPr dirty="0" err="1"/>
              <a:t>portfólió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helyszínháló</a:t>
            </a:r>
            <a:r>
              <a:rPr dirty="0"/>
              <a:t>: </a:t>
            </a:r>
            <a:r>
              <a:rPr dirty="0" err="1"/>
              <a:t>programok</a:t>
            </a:r>
            <a:r>
              <a:rPr dirty="0"/>
              <a:t>, </a:t>
            </a:r>
            <a:r>
              <a:rPr dirty="0" err="1"/>
              <a:t>kiállítások</a:t>
            </a:r>
            <a:r>
              <a:rPr dirty="0"/>
              <a:t>, </a:t>
            </a:r>
            <a:r>
              <a:rPr dirty="0" err="1"/>
              <a:t>tanulási</a:t>
            </a:r>
            <a:r>
              <a:rPr dirty="0"/>
              <a:t> terek, </a:t>
            </a:r>
            <a:r>
              <a:rPr dirty="0" err="1"/>
              <a:t>fesztiválok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680" y="644652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787887"/>
                </a:solidFill>
              </a:defRPr>
            </a:pPr>
            <a:r>
              <a:t>AGORA Savaria • Stratégiai tervezés • 2024–2025 H1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" y="548640"/>
            <a:ext cx="842984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0F0F5"/>
                </a:solidFill>
              </a:defRPr>
            </a:pPr>
            <a:r>
              <a:rPr dirty="0"/>
              <a:t>Mi </a:t>
            </a:r>
            <a:r>
              <a:rPr dirty="0" err="1"/>
              <a:t>az</a:t>
            </a:r>
            <a:r>
              <a:rPr dirty="0"/>
              <a:t> AGORA Savaria </a:t>
            </a:r>
            <a:r>
              <a:rPr dirty="0" err="1"/>
              <a:t>egyedisége</a:t>
            </a:r>
            <a:r>
              <a:rPr dirty="0"/>
              <a:t> a </a:t>
            </a:r>
            <a:r>
              <a:rPr dirty="0" err="1"/>
              <a:t>stratégiában</a:t>
            </a:r>
            <a:r>
              <a:rPr dirty="0"/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9394" y="2240280"/>
            <a:ext cx="815957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Közművelődés</a:t>
            </a:r>
            <a:r>
              <a:rPr dirty="0"/>
              <a:t> + </a:t>
            </a:r>
            <a:r>
              <a:rPr dirty="0" err="1"/>
              <a:t>média</a:t>
            </a:r>
            <a:r>
              <a:rPr dirty="0"/>
              <a:t>/</a:t>
            </a:r>
            <a:r>
              <a:rPr dirty="0" err="1"/>
              <a:t>tájékoztatás</a:t>
            </a:r>
            <a:r>
              <a:rPr dirty="0"/>
              <a:t>: a </a:t>
            </a:r>
            <a:r>
              <a:rPr dirty="0" err="1"/>
              <a:t>város</a:t>
            </a:r>
            <a:r>
              <a:rPr dirty="0"/>
              <a:t> </a:t>
            </a:r>
            <a:r>
              <a:rPr dirty="0" err="1"/>
              <a:t>közösségi</a:t>
            </a:r>
            <a:r>
              <a:rPr dirty="0"/>
              <a:t> </a:t>
            </a:r>
            <a:r>
              <a:rPr dirty="0" err="1"/>
              <a:t>kultúrája</a:t>
            </a:r>
            <a:r>
              <a:rPr dirty="0"/>
              <a:t> </a:t>
            </a:r>
            <a:r>
              <a:rPr dirty="0" err="1"/>
              <a:t>mellett</a:t>
            </a:r>
            <a:r>
              <a:rPr dirty="0"/>
              <a:t> </a:t>
            </a:r>
            <a:r>
              <a:rPr dirty="0" err="1"/>
              <a:t>helyi</a:t>
            </a:r>
            <a:r>
              <a:rPr dirty="0"/>
              <a:t>, </a:t>
            </a:r>
            <a:r>
              <a:rPr dirty="0" err="1"/>
              <a:t>tényszerű</a:t>
            </a:r>
            <a:r>
              <a:rPr dirty="0"/>
              <a:t> </a:t>
            </a:r>
            <a:r>
              <a:rPr dirty="0" err="1"/>
              <a:t>tájékoztatás</a:t>
            </a:r>
            <a:r>
              <a:rPr dirty="0"/>
              <a:t> is </a:t>
            </a:r>
            <a:r>
              <a:rPr dirty="0" err="1"/>
              <a:t>feladat</a:t>
            </a: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/>
              <a:t>„</a:t>
            </a:r>
            <a:r>
              <a:rPr dirty="0" err="1"/>
              <a:t>Térségi</a:t>
            </a:r>
            <a:r>
              <a:rPr dirty="0"/>
              <a:t> </a:t>
            </a:r>
            <a:r>
              <a:rPr dirty="0" err="1"/>
              <a:t>kisugárzás</a:t>
            </a:r>
            <a:r>
              <a:rPr dirty="0"/>
              <a:t>”: </a:t>
            </a:r>
            <a:r>
              <a:rPr dirty="0" err="1"/>
              <a:t>telephelyek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térségi</a:t>
            </a:r>
            <a:r>
              <a:rPr dirty="0"/>
              <a:t> </a:t>
            </a:r>
            <a:r>
              <a:rPr dirty="0" err="1"/>
              <a:t>szerepvállalás</a:t>
            </a:r>
            <a:r>
              <a:rPr dirty="0"/>
              <a:t> (pl. </a:t>
            </a:r>
            <a:r>
              <a:rPr dirty="0" err="1"/>
              <a:t>Körmend</a:t>
            </a:r>
            <a:r>
              <a:rPr dirty="0"/>
              <a:t>)</a:t>
            </a:r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Innováció</a:t>
            </a:r>
            <a:r>
              <a:rPr dirty="0"/>
              <a:t> a </a:t>
            </a:r>
            <a:r>
              <a:rPr dirty="0" err="1"/>
              <a:t>közművelődésben</a:t>
            </a:r>
            <a:r>
              <a:rPr dirty="0"/>
              <a:t>: </a:t>
            </a:r>
            <a:r>
              <a:rPr dirty="0" err="1"/>
              <a:t>robotika</a:t>
            </a:r>
            <a:r>
              <a:rPr dirty="0"/>
              <a:t>/</a:t>
            </a:r>
            <a:r>
              <a:rPr dirty="0" err="1"/>
              <a:t>digitális</a:t>
            </a:r>
            <a:r>
              <a:rPr dirty="0"/>
              <a:t> </a:t>
            </a:r>
            <a:r>
              <a:rPr dirty="0" err="1"/>
              <a:t>tudásátadás</a:t>
            </a:r>
            <a:r>
              <a:rPr dirty="0"/>
              <a:t>, </a:t>
            </a:r>
            <a:r>
              <a:rPr dirty="0" err="1"/>
              <a:t>interaktív</a:t>
            </a:r>
            <a:r>
              <a:rPr dirty="0"/>
              <a:t> </a:t>
            </a:r>
            <a:r>
              <a:rPr dirty="0" err="1"/>
              <a:t>tanulási</a:t>
            </a:r>
            <a:r>
              <a:rPr dirty="0"/>
              <a:t> terek, art </a:t>
            </a:r>
            <a:r>
              <a:rPr dirty="0" err="1"/>
              <a:t>mozi</a:t>
            </a: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Minőség-kultúra</a:t>
            </a:r>
            <a:r>
              <a:rPr dirty="0"/>
              <a:t>: </a:t>
            </a:r>
            <a:r>
              <a:rPr dirty="0" err="1"/>
              <a:t>auditált</a:t>
            </a:r>
            <a:r>
              <a:rPr dirty="0"/>
              <a:t> </a:t>
            </a:r>
            <a:r>
              <a:rPr dirty="0" err="1"/>
              <a:t>működés</a:t>
            </a:r>
            <a:r>
              <a:rPr dirty="0"/>
              <a:t> + </a:t>
            </a:r>
            <a:r>
              <a:rPr dirty="0" err="1"/>
              <a:t>külső</a:t>
            </a:r>
            <a:r>
              <a:rPr dirty="0"/>
              <a:t> </a:t>
            </a:r>
            <a:r>
              <a:rPr dirty="0" err="1"/>
              <a:t>validációk</a:t>
            </a:r>
            <a:r>
              <a:rPr dirty="0"/>
              <a:t> (KMD, EFQM, </a:t>
            </a:r>
            <a:r>
              <a:rPr dirty="0" err="1"/>
              <a:t>Látópont</a:t>
            </a:r>
            <a:r>
              <a:rPr dirty="0"/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680" y="644652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787887"/>
                </a:solidFill>
              </a:defRPr>
            </a:pPr>
            <a:r>
              <a:t>AGORA Savaria • Stratégiai tervezés • 2024–2025 H1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7146" y="548640"/>
            <a:ext cx="84911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0F0F5"/>
                </a:solidFill>
              </a:defRPr>
            </a:pPr>
            <a:r>
              <a:rPr dirty="0" err="1"/>
              <a:t>Stratégiai</a:t>
            </a:r>
            <a:r>
              <a:rPr dirty="0"/>
              <a:t> </a:t>
            </a:r>
            <a:r>
              <a:rPr dirty="0" err="1"/>
              <a:t>iránytű</a:t>
            </a:r>
            <a:r>
              <a:rPr dirty="0"/>
              <a:t>: </a:t>
            </a:r>
            <a:r>
              <a:rPr dirty="0" err="1"/>
              <a:t>Küldetés</a:t>
            </a:r>
            <a:r>
              <a:rPr dirty="0"/>
              <a:t> – </a:t>
            </a:r>
            <a:r>
              <a:rPr dirty="0" err="1"/>
              <a:t>Jövőkép</a:t>
            </a:r>
            <a:r>
              <a:rPr dirty="0"/>
              <a:t> – </a:t>
            </a:r>
            <a:r>
              <a:rPr dirty="0" err="1"/>
              <a:t>Értékek</a:t>
            </a:r>
            <a:r>
              <a:rPr lang="hu-HU" dirty="0"/>
              <a:t> piramis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633713" y="2510549"/>
            <a:ext cx="785805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Küldetés</a:t>
            </a:r>
            <a:r>
              <a:rPr dirty="0"/>
              <a:t>: </a:t>
            </a:r>
            <a:r>
              <a:rPr dirty="0" err="1"/>
              <a:t>közösségépítés</a:t>
            </a:r>
            <a:r>
              <a:rPr dirty="0"/>
              <a:t>, </a:t>
            </a:r>
            <a:r>
              <a:rPr dirty="0" err="1"/>
              <a:t>tudásátadás</a:t>
            </a:r>
            <a:r>
              <a:rPr dirty="0"/>
              <a:t>, </a:t>
            </a:r>
            <a:r>
              <a:rPr dirty="0" err="1"/>
              <a:t>mentális</a:t>
            </a:r>
            <a:r>
              <a:rPr dirty="0"/>
              <a:t> </a:t>
            </a:r>
            <a:r>
              <a:rPr dirty="0" err="1"/>
              <a:t>jóllét</a:t>
            </a:r>
            <a:r>
              <a:rPr dirty="0"/>
              <a:t> </a:t>
            </a:r>
            <a:r>
              <a:rPr dirty="0" err="1"/>
              <a:t>támogatása</a:t>
            </a:r>
            <a:r>
              <a:rPr dirty="0"/>
              <a:t>; a </a:t>
            </a:r>
            <a:r>
              <a:rPr dirty="0" err="1"/>
              <a:t>közösségi</a:t>
            </a:r>
            <a:r>
              <a:rPr dirty="0"/>
              <a:t> </a:t>
            </a:r>
            <a:r>
              <a:rPr dirty="0" err="1"/>
              <a:t>művelődés</a:t>
            </a:r>
            <a:r>
              <a:rPr dirty="0"/>
              <a:t> </a:t>
            </a:r>
            <a:r>
              <a:rPr dirty="0" err="1"/>
              <a:t>biztosítása</a:t>
            </a: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Jövőkép</a:t>
            </a:r>
            <a:r>
              <a:rPr dirty="0"/>
              <a:t>: „eleven, </a:t>
            </a:r>
            <a:r>
              <a:rPr dirty="0" err="1"/>
              <a:t>élettel</a:t>
            </a:r>
            <a:r>
              <a:rPr dirty="0"/>
              <a:t> </a:t>
            </a:r>
            <a:r>
              <a:rPr dirty="0" err="1"/>
              <a:t>teli</a:t>
            </a:r>
            <a:r>
              <a:rPr dirty="0"/>
              <a:t> </a:t>
            </a:r>
            <a:r>
              <a:rPr dirty="0" err="1"/>
              <a:t>színtér</a:t>
            </a:r>
            <a:r>
              <a:rPr dirty="0"/>
              <a:t>” – </a:t>
            </a:r>
            <a:r>
              <a:rPr dirty="0" err="1"/>
              <a:t>találkozás</a:t>
            </a:r>
            <a:r>
              <a:rPr dirty="0"/>
              <a:t>, </a:t>
            </a:r>
            <a:r>
              <a:rPr dirty="0" err="1"/>
              <a:t>megújulás</a:t>
            </a:r>
            <a:r>
              <a:rPr dirty="0"/>
              <a:t>, </a:t>
            </a:r>
            <a:r>
              <a:rPr dirty="0" err="1"/>
              <a:t>fejlődés</a:t>
            </a:r>
            <a:r>
              <a:rPr dirty="0"/>
              <a:t> </a:t>
            </a:r>
            <a:r>
              <a:rPr dirty="0" err="1"/>
              <a:t>tere</a:t>
            </a: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Értékek</a:t>
            </a:r>
            <a:r>
              <a:rPr dirty="0"/>
              <a:t> (</a:t>
            </a:r>
            <a:r>
              <a:rPr dirty="0" err="1"/>
              <a:t>példák</a:t>
            </a:r>
            <a:r>
              <a:rPr dirty="0"/>
              <a:t>): </a:t>
            </a:r>
            <a:r>
              <a:rPr dirty="0" err="1"/>
              <a:t>emberközpontúság</a:t>
            </a:r>
            <a:r>
              <a:rPr dirty="0"/>
              <a:t> • </a:t>
            </a:r>
            <a:r>
              <a:rPr dirty="0" err="1"/>
              <a:t>minőség</a:t>
            </a:r>
            <a:r>
              <a:rPr dirty="0"/>
              <a:t> • </a:t>
            </a:r>
            <a:r>
              <a:rPr dirty="0" err="1"/>
              <a:t>fenntarthatóság</a:t>
            </a:r>
            <a:r>
              <a:rPr dirty="0"/>
              <a:t> • </a:t>
            </a:r>
            <a:r>
              <a:rPr dirty="0" err="1"/>
              <a:t>innováció</a:t>
            </a:r>
            <a:r>
              <a:rPr dirty="0"/>
              <a:t> • </a:t>
            </a:r>
            <a:r>
              <a:rPr dirty="0" err="1"/>
              <a:t>rugalmasság</a:t>
            </a: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/>
              <a:t>A </a:t>
            </a:r>
            <a:r>
              <a:rPr dirty="0" err="1"/>
              <a:t>stratégiai</a:t>
            </a:r>
            <a:r>
              <a:rPr dirty="0"/>
              <a:t> </a:t>
            </a:r>
            <a:r>
              <a:rPr dirty="0" err="1"/>
              <a:t>döntéseknél</a:t>
            </a:r>
            <a:r>
              <a:rPr dirty="0"/>
              <a:t> </a:t>
            </a:r>
            <a:r>
              <a:rPr dirty="0" err="1"/>
              <a:t>mindig</a:t>
            </a:r>
            <a:r>
              <a:rPr dirty="0"/>
              <a:t> </a:t>
            </a:r>
            <a:r>
              <a:rPr dirty="0" err="1"/>
              <a:t>visszakérdezünk</a:t>
            </a:r>
            <a:r>
              <a:rPr dirty="0"/>
              <a:t>: </a:t>
            </a:r>
            <a:r>
              <a:rPr dirty="0" err="1"/>
              <a:t>melyik</a:t>
            </a:r>
            <a:r>
              <a:rPr dirty="0"/>
              <a:t> </a:t>
            </a:r>
            <a:r>
              <a:rPr dirty="0" err="1"/>
              <a:t>küldetés</a:t>
            </a:r>
            <a:r>
              <a:rPr dirty="0"/>
              <a:t>/</a:t>
            </a:r>
            <a:r>
              <a:rPr dirty="0" err="1"/>
              <a:t>jövőkép</a:t>
            </a:r>
            <a:r>
              <a:rPr dirty="0"/>
              <a:t> </a:t>
            </a:r>
            <a:r>
              <a:rPr dirty="0" err="1"/>
              <a:t>elemhez</a:t>
            </a:r>
            <a:r>
              <a:rPr dirty="0"/>
              <a:t> </a:t>
            </a:r>
            <a:r>
              <a:rPr dirty="0" err="1"/>
              <a:t>kapcsolódik</a:t>
            </a:r>
            <a:r>
              <a:rPr dirty="0"/>
              <a:t>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2960" y="548640"/>
            <a:ext cx="815899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F0F0F5"/>
                </a:solidFill>
              </a:defRPr>
            </a:pPr>
            <a:r>
              <a:rPr dirty="0" err="1"/>
              <a:t>Folyamatábra</a:t>
            </a:r>
            <a:r>
              <a:rPr dirty="0"/>
              <a:t> – </a:t>
            </a:r>
            <a:r>
              <a:rPr dirty="0" err="1"/>
              <a:t>stratégiai</a:t>
            </a:r>
            <a:r>
              <a:rPr dirty="0"/>
              <a:t> </a:t>
            </a:r>
            <a:r>
              <a:rPr dirty="0" err="1"/>
              <a:t>tervezés</a:t>
            </a:r>
            <a:r>
              <a:rPr dirty="0"/>
              <a:t> </a:t>
            </a:r>
            <a:r>
              <a:rPr dirty="0" err="1"/>
              <a:t>az</a:t>
            </a:r>
            <a:r>
              <a:rPr dirty="0"/>
              <a:t> AGORA </a:t>
            </a:r>
            <a:r>
              <a:rPr dirty="0" err="1"/>
              <a:t>Savariában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347241" y="2103120"/>
            <a:ext cx="8634713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Küldetés</a:t>
            </a:r>
            <a:r>
              <a:rPr dirty="0"/>
              <a:t> • </a:t>
            </a:r>
            <a:r>
              <a:rPr dirty="0" err="1"/>
              <a:t>Jövőkép</a:t>
            </a:r>
            <a:r>
              <a:rPr dirty="0"/>
              <a:t> • </a:t>
            </a:r>
            <a:r>
              <a:rPr dirty="0" err="1"/>
              <a:t>Értékek</a:t>
            </a:r>
            <a:r>
              <a:rPr dirty="0"/>
              <a:t>  →  </a:t>
            </a:r>
            <a:r>
              <a:rPr dirty="0" err="1"/>
              <a:t>közös</a:t>
            </a:r>
            <a:r>
              <a:rPr dirty="0"/>
              <a:t> </a:t>
            </a:r>
            <a:r>
              <a:rPr dirty="0" err="1"/>
              <a:t>döntési</a:t>
            </a:r>
            <a:r>
              <a:rPr dirty="0"/>
              <a:t> </a:t>
            </a:r>
            <a:r>
              <a:rPr dirty="0" err="1"/>
              <a:t>nyelv</a:t>
            </a:r>
            <a:r>
              <a:rPr dirty="0"/>
              <a:t> (</a:t>
            </a:r>
            <a:r>
              <a:rPr dirty="0" err="1"/>
              <a:t>minden</a:t>
            </a:r>
            <a:r>
              <a:rPr dirty="0"/>
              <a:t> </a:t>
            </a:r>
            <a:r>
              <a:rPr dirty="0" err="1"/>
              <a:t>stratégiai</a:t>
            </a:r>
            <a:r>
              <a:rPr dirty="0"/>
              <a:t> </a:t>
            </a:r>
            <a:r>
              <a:rPr dirty="0" err="1"/>
              <a:t>vitában</a:t>
            </a:r>
            <a:r>
              <a:rPr dirty="0"/>
              <a:t> </a:t>
            </a:r>
            <a:r>
              <a:rPr dirty="0" err="1"/>
              <a:t>hivatkozási</a:t>
            </a:r>
            <a:r>
              <a:rPr dirty="0"/>
              <a:t> </a:t>
            </a:r>
            <a:r>
              <a:rPr dirty="0" err="1"/>
              <a:t>alap</a:t>
            </a:r>
            <a:r>
              <a:rPr dirty="0"/>
              <a:t>)</a:t>
            </a:r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/>
              <a:t>5 </a:t>
            </a:r>
            <a:r>
              <a:rPr dirty="0" err="1"/>
              <a:t>éves</a:t>
            </a:r>
            <a:r>
              <a:rPr dirty="0"/>
              <a:t> </a:t>
            </a:r>
            <a:r>
              <a:rPr dirty="0" err="1"/>
              <a:t>stratégia</a:t>
            </a:r>
            <a:r>
              <a:rPr dirty="0"/>
              <a:t> (2022–2026)  →  </a:t>
            </a:r>
            <a:r>
              <a:rPr dirty="0" err="1"/>
              <a:t>környezetelemzés</a:t>
            </a:r>
            <a:r>
              <a:rPr dirty="0"/>
              <a:t>, SWOT, </a:t>
            </a:r>
            <a:r>
              <a:rPr dirty="0" err="1"/>
              <a:t>fejlesztési</a:t>
            </a:r>
            <a:r>
              <a:rPr dirty="0"/>
              <a:t> </a:t>
            </a:r>
            <a:r>
              <a:rPr dirty="0" err="1"/>
              <a:t>irányok</a:t>
            </a:r>
            <a:r>
              <a:rPr dirty="0"/>
              <a:t>; </a:t>
            </a:r>
            <a:r>
              <a:rPr dirty="0" err="1"/>
              <a:t>évente</a:t>
            </a:r>
            <a:r>
              <a:rPr dirty="0"/>
              <a:t> </a:t>
            </a:r>
            <a:r>
              <a:rPr dirty="0" err="1"/>
              <a:t>felülvizsgálva</a:t>
            </a: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Éves</a:t>
            </a:r>
            <a:r>
              <a:rPr dirty="0"/>
              <a:t> </a:t>
            </a:r>
            <a:r>
              <a:rPr dirty="0" err="1"/>
              <a:t>tervezés</a:t>
            </a:r>
            <a:r>
              <a:rPr dirty="0"/>
              <a:t>  →  </a:t>
            </a:r>
            <a:r>
              <a:rPr dirty="0" err="1"/>
              <a:t>szolgáltatási</a:t>
            </a:r>
            <a:r>
              <a:rPr dirty="0"/>
              <a:t> </a:t>
            </a:r>
            <a:r>
              <a:rPr dirty="0" err="1"/>
              <a:t>terv</a:t>
            </a:r>
            <a:r>
              <a:rPr dirty="0"/>
              <a:t> + </a:t>
            </a:r>
            <a:r>
              <a:rPr dirty="0" err="1"/>
              <a:t>szakmai</a:t>
            </a:r>
            <a:r>
              <a:rPr dirty="0"/>
              <a:t> </a:t>
            </a:r>
            <a:r>
              <a:rPr dirty="0" err="1"/>
              <a:t>munkaterv</a:t>
            </a:r>
            <a:r>
              <a:rPr dirty="0"/>
              <a:t> + </a:t>
            </a:r>
            <a:r>
              <a:rPr dirty="0" err="1"/>
              <a:t>üzleti</a:t>
            </a:r>
            <a:r>
              <a:rPr dirty="0"/>
              <a:t> </a:t>
            </a:r>
            <a:r>
              <a:rPr dirty="0" err="1"/>
              <a:t>terv</a:t>
            </a:r>
            <a:r>
              <a:rPr dirty="0"/>
              <a:t> (</a:t>
            </a:r>
            <a:r>
              <a:rPr dirty="0" err="1"/>
              <a:t>stratégia</a:t>
            </a:r>
            <a:r>
              <a:rPr dirty="0"/>
              <a:t> </a:t>
            </a:r>
            <a:r>
              <a:rPr dirty="0" err="1"/>
              <a:t>operatív</a:t>
            </a:r>
            <a:r>
              <a:rPr dirty="0"/>
              <a:t> </a:t>
            </a:r>
            <a:r>
              <a:rPr dirty="0" err="1"/>
              <a:t>fordítása</a:t>
            </a:r>
            <a:r>
              <a:rPr dirty="0"/>
              <a:t>)</a:t>
            </a:r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Végrehajtás</a:t>
            </a:r>
            <a:r>
              <a:rPr dirty="0"/>
              <a:t>  →  </a:t>
            </a:r>
            <a:r>
              <a:rPr dirty="0" err="1"/>
              <a:t>programok</a:t>
            </a:r>
            <a:r>
              <a:rPr dirty="0"/>
              <a:t> </a:t>
            </a:r>
            <a:r>
              <a:rPr dirty="0" err="1"/>
              <a:t>ütemezése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koordinációja</a:t>
            </a:r>
            <a:r>
              <a:rPr dirty="0"/>
              <a:t> </a:t>
            </a:r>
            <a:r>
              <a:rPr dirty="0" err="1"/>
              <a:t>Probook</a:t>
            </a:r>
            <a:r>
              <a:rPr dirty="0"/>
              <a:t> </a:t>
            </a:r>
            <a:r>
              <a:rPr dirty="0" err="1"/>
              <a:t>rendszerben</a:t>
            </a: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Mérés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visszacsatolás</a:t>
            </a:r>
            <a:r>
              <a:rPr dirty="0"/>
              <a:t>  →  </a:t>
            </a:r>
            <a:r>
              <a:rPr dirty="0" err="1"/>
              <a:t>éves</a:t>
            </a:r>
            <a:r>
              <a:rPr dirty="0"/>
              <a:t>/</a:t>
            </a:r>
            <a:r>
              <a:rPr dirty="0" err="1"/>
              <a:t>féléves</a:t>
            </a:r>
            <a:r>
              <a:rPr dirty="0"/>
              <a:t> </a:t>
            </a:r>
            <a:r>
              <a:rPr dirty="0" err="1"/>
              <a:t>beszámolók</a:t>
            </a:r>
            <a:r>
              <a:rPr dirty="0"/>
              <a:t>, KPI-k, KMD </a:t>
            </a:r>
            <a:r>
              <a:rPr dirty="0" err="1"/>
              <a:t>és</a:t>
            </a:r>
            <a:r>
              <a:rPr dirty="0"/>
              <a:t> EFQM </a:t>
            </a:r>
            <a:r>
              <a:rPr dirty="0" err="1"/>
              <a:t>auditok</a:t>
            </a: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Tanulás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finomítás</a:t>
            </a:r>
            <a:r>
              <a:rPr dirty="0"/>
              <a:t>  →  </a:t>
            </a:r>
            <a:r>
              <a:rPr dirty="0" err="1"/>
              <a:t>stratégia</a:t>
            </a:r>
            <a:r>
              <a:rPr dirty="0"/>
              <a:t> </a:t>
            </a:r>
            <a:r>
              <a:rPr dirty="0" err="1"/>
              <a:t>módosítása</a:t>
            </a:r>
            <a:r>
              <a:rPr dirty="0"/>
              <a:t>, </a:t>
            </a:r>
            <a:r>
              <a:rPr dirty="0" err="1"/>
              <a:t>következő</a:t>
            </a:r>
            <a:r>
              <a:rPr dirty="0"/>
              <a:t> </a:t>
            </a:r>
            <a:r>
              <a:rPr dirty="0" err="1"/>
              <a:t>évi</a:t>
            </a:r>
            <a:r>
              <a:rPr dirty="0"/>
              <a:t> </a:t>
            </a:r>
            <a:r>
              <a:rPr dirty="0" err="1"/>
              <a:t>fókuszok</a:t>
            </a:r>
            <a:r>
              <a:rPr dirty="0"/>
              <a:t> </a:t>
            </a:r>
            <a:r>
              <a:rPr dirty="0" err="1"/>
              <a:t>meghatározása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4616" y="548640"/>
            <a:ext cx="815899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F0F0F5"/>
                </a:solidFill>
              </a:defRPr>
            </a:pPr>
            <a:r>
              <a:rPr dirty="0"/>
              <a:t>„Ki </a:t>
            </a:r>
            <a:r>
              <a:rPr lang="hu-HU" dirty="0"/>
              <a:t>miért</a:t>
            </a:r>
            <a:r>
              <a:rPr dirty="0"/>
              <a:t> </a:t>
            </a:r>
            <a:r>
              <a:rPr dirty="0" err="1"/>
              <a:t>felelős</a:t>
            </a:r>
            <a:r>
              <a:rPr dirty="0"/>
              <a:t>?” – </a:t>
            </a:r>
            <a:r>
              <a:rPr dirty="0" err="1"/>
              <a:t>stratégiai</a:t>
            </a:r>
            <a:r>
              <a:rPr dirty="0"/>
              <a:t> ownership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8264" y="2236229"/>
            <a:ext cx="8345346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Tulajdonosi</a:t>
            </a:r>
            <a:r>
              <a:rPr dirty="0"/>
              <a:t>/</a:t>
            </a:r>
            <a:r>
              <a:rPr dirty="0" err="1"/>
              <a:t>fenntartói</a:t>
            </a:r>
            <a:r>
              <a:rPr dirty="0"/>
              <a:t> </a:t>
            </a:r>
            <a:r>
              <a:rPr dirty="0" err="1"/>
              <a:t>szint</a:t>
            </a:r>
            <a:r>
              <a:rPr dirty="0"/>
              <a:t>: </a:t>
            </a:r>
            <a:r>
              <a:rPr dirty="0" err="1"/>
              <a:t>Önkormányzat</a:t>
            </a:r>
            <a:r>
              <a:rPr dirty="0"/>
              <a:t> – </a:t>
            </a:r>
            <a:r>
              <a:rPr dirty="0" err="1"/>
              <a:t>stratégiai</a:t>
            </a:r>
            <a:r>
              <a:rPr dirty="0"/>
              <a:t> </a:t>
            </a:r>
            <a:r>
              <a:rPr dirty="0" err="1"/>
              <a:t>keretek</a:t>
            </a:r>
            <a:r>
              <a:rPr dirty="0"/>
              <a:t>, </a:t>
            </a:r>
            <a:r>
              <a:rPr dirty="0" err="1"/>
              <a:t>jóváhagyás</a:t>
            </a:r>
            <a:r>
              <a:rPr dirty="0"/>
              <a:t>, </a:t>
            </a:r>
            <a:r>
              <a:rPr dirty="0" err="1"/>
              <a:t>elszámoltathatóság</a:t>
            </a: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Vezetői</a:t>
            </a:r>
            <a:r>
              <a:rPr dirty="0"/>
              <a:t> </a:t>
            </a:r>
            <a:r>
              <a:rPr dirty="0" err="1"/>
              <a:t>szint</a:t>
            </a:r>
            <a:r>
              <a:rPr dirty="0"/>
              <a:t> (</a:t>
            </a:r>
            <a:r>
              <a:rPr dirty="0" err="1"/>
              <a:t>ügyvezetés</a:t>
            </a:r>
            <a:r>
              <a:rPr dirty="0"/>
              <a:t>): </a:t>
            </a:r>
            <a:r>
              <a:rPr dirty="0" err="1"/>
              <a:t>stratégia</a:t>
            </a:r>
            <a:r>
              <a:rPr dirty="0"/>
              <a:t> </a:t>
            </a:r>
            <a:r>
              <a:rPr dirty="0" err="1"/>
              <a:t>kialakítása</a:t>
            </a:r>
            <a:r>
              <a:rPr dirty="0"/>
              <a:t>, </a:t>
            </a:r>
            <a:r>
              <a:rPr dirty="0" err="1"/>
              <a:t>éves</a:t>
            </a:r>
            <a:r>
              <a:rPr dirty="0"/>
              <a:t> </a:t>
            </a:r>
            <a:r>
              <a:rPr dirty="0" err="1"/>
              <a:t>irányok</a:t>
            </a:r>
            <a:r>
              <a:rPr dirty="0"/>
              <a:t> </a:t>
            </a:r>
            <a:r>
              <a:rPr dirty="0" err="1"/>
              <a:t>meghatározása</a:t>
            </a:r>
            <a:r>
              <a:rPr dirty="0"/>
              <a:t>, </a:t>
            </a:r>
            <a:r>
              <a:rPr dirty="0" err="1"/>
              <a:t>erőforrás-allokáció</a:t>
            </a: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Középvezetői</a:t>
            </a:r>
            <a:r>
              <a:rPr dirty="0"/>
              <a:t> </a:t>
            </a:r>
            <a:r>
              <a:rPr dirty="0" err="1"/>
              <a:t>szint</a:t>
            </a:r>
            <a:r>
              <a:rPr dirty="0"/>
              <a:t>: </a:t>
            </a:r>
            <a:r>
              <a:rPr dirty="0" err="1"/>
              <a:t>stratégiai</a:t>
            </a:r>
            <a:r>
              <a:rPr dirty="0"/>
              <a:t> </a:t>
            </a:r>
            <a:r>
              <a:rPr dirty="0" err="1"/>
              <a:t>célok</a:t>
            </a:r>
            <a:r>
              <a:rPr dirty="0"/>
              <a:t> </a:t>
            </a:r>
            <a:r>
              <a:rPr dirty="0" err="1"/>
              <a:t>lefordítása</a:t>
            </a:r>
            <a:r>
              <a:rPr dirty="0"/>
              <a:t> </a:t>
            </a:r>
            <a:r>
              <a:rPr dirty="0" err="1"/>
              <a:t>területi</a:t>
            </a:r>
            <a:r>
              <a:rPr dirty="0"/>
              <a:t> </a:t>
            </a:r>
            <a:r>
              <a:rPr dirty="0" err="1"/>
              <a:t>tervekre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programokra</a:t>
            </a: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Munkatársak</a:t>
            </a:r>
            <a:r>
              <a:rPr dirty="0"/>
              <a:t>: </a:t>
            </a:r>
            <a:r>
              <a:rPr dirty="0" err="1"/>
              <a:t>megvalósítás</a:t>
            </a:r>
            <a:r>
              <a:rPr dirty="0"/>
              <a:t>, </a:t>
            </a:r>
            <a:r>
              <a:rPr dirty="0" err="1"/>
              <a:t>visszajelzés</a:t>
            </a:r>
            <a:r>
              <a:rPr dirty="0"/>
              <a:t>, </a:t>
            </a:r>
            <a:r>
              <a:rPr dirty="0" err="1"/>
              <a:t>fejlesztési</a:t>
            </a:r>
            <a:r>
              <a:rPr dirty="0"/>
              <a:t> </a:t>
            </a:r>
            <a:r>
              <a:rPr dirty="0" err="1"/>
              <a:t>javaslatok</a:t>
            </a:r>
            <a:r>
              <a:rPr dirty="0"/>
              <a:t> (bottom-up </a:t>
            </a:r>
            <a:r>
              <a:rPr dirty="0" err="1"/>
              <a:t>tanulás</a:t>
            </a:r>
            <a:r>
              <a:rPr dirty="0"/>
              <a:t>)</a:t>
            </a:r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Irányító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kontroll</a:t>
            </a:r>
            <a:r>
              <a:rPr dirty="0"/>
              <a:t> </a:t>
            </a:r>
            <a:r>
              <a:rPr dirty="0" err="1"/>
              <a:t>szervek</a:t>
            </a:r>
            <a:r>
              <a:rPr dirty="0"/>
              <a:t>: </a:t>
            </a:r>
            <a:r>
              <a:rPr dirty="0" err="1"/>
              <a:t>Üzemi</a:t>
            </a:r>
            <a:r>
              <a:rPr dirty="0"/>
              <a:t> Tanács, FEB, </a:t>
            </a:r>
            <a:r>
              <a:rPr dirty="0" err="1"/>
              <a:t>bizottságok</a:t>
            </a:r>
            <a:r>
              <a:rPr dirty="0"/>
              <a:t> – </a:t>
            </a:r>
            <a:r>
              <a:rPr dirty="0" err="1"/>
              <a:t>transzparencia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kontroll</a:t>
            </a: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/>
              <a:t>EFQM-</a:t>
            </a:r>
            <a:r>
              <a:rPr dirty="0" err="1"/>
              <a:t>logika</a:t>
            </a:r>
            <a:r>
              <a:rPr dirty="0"/>
              <a:t>: </a:t>
            </a:r>
            <a:r>
              <a:rPr dirty="0" err="1"/>
              <a:t>minden</a:t>
            </a:r>
            <a:r>
              <a:rPr dirty="0"/>
              <a:t> </a:t>
            </a:r>
            <a:r>
              <a:rPr dirty="0" err="1"/>
              <a:t>szinten</a:t>
            </a:r>
            <a:r>
              <a:rPr dirty="0"/>
              <a:t> </a:t>
            </a:r>
            <a:r>
              <a:rPr dirty="0" err="1"/>
              <a:t>világos</a:t>
            </a:r>
            <a:r>
              <a:rPr dirty="0"/>
              <a:t> </a:t>
            </a:r>
            <a:r>
              <a:rPr dirty="0" err="1"/>
              <a:t>szerepek</a:t>
            </a:r>
            <a:r>
              <a:rPr dirty="0"/>
              <a:t> + </a:t>
            </a:r>
            <a:r>
              <a:rPr dirty="0" err="1"/>
              <a:t>rendszeres</a:t>
            </a:r>
            <a:r>
              <a:rPr dirty="0"/>
              <a:t> </a:t>
            </a:r>
            <a:r>
              <a:rPr dirty="0" err="1"/>
              <a:t>visszacsatolás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2960" y="548640"/>
            <a:ext cx="8112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F0F0F5"/>
                </a:solidFill>
              </a:defRPr>
            </a:pPr>
            <a:r>
              <a:rPr dirty="0"/>
              <a:t>A </a:t>
            </a:r>
            <a:r>
              <a:rPr dirty="0" err="1"/>
              <a:t>stratégia</a:t>
            </a:r>
            <a:r>
              <a:rPr dirty="0"/>
              <a:t> </a:t>
            </a:r>
            <a:r>
              <a:rPr dirty="0" err="1"/>
              <a:t>felülvizsgálatának</a:t>
            </a:r>
            <a:r>
              <a:rPr dirty="0"/>
              <a:t> </a:t>
            </a:r>
            <a:r>
              <a:rPr dirty="0" err="1"/>
              <a:t>ritmusa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601884" y="1645920"/>
            <a:ext cx="7720313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Folyamatos</a:t>
            </a:r>
            <a:r>
              <a:rPr dirty="0"/>
              <a:t> monitoring: </a:t>
            </a:r>
            <a:r>
              <a:rPr dirty="0" err="1"/>
              <a:t>programok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helyszínek</a:t>
            </a:r>
            <a:r>
              <a:rPr dirty="0"/>
              <a:t> </a:t>
            </a:r>
            <a:r>
              <a:rPr dirty="0" err="1"/>
              <a:t>követése</a:t>
            </a:r>
            <a:r>
              <a:rPr dirty="0"/>
              <a:t> (</a:t>
            </a:r>
            <a:r>
              <a:rPr dirty="0" err="1"/>
              <a:t>Probook</a:t>
            </a:r>
            <a:r>
              <a:rPr dirty="0"/>
              <a:t>, </a:t>
            </a:r>
            <a:r>
              <a:rPr dirty="0" err="1"/>
              <a:t>látogatószámok</a:t>
            </a:r>
            <a:r>
              <a:rPr dirty="0"/>
              <a:t>, </a:t>
            </a:r>
            <a:r>
              <a:rPr dirty="0" err="1"/>
              <a:t>kapacitásadatok</a:t>
            </a:r>
            <a:r>
              <a:rPr dirty="0"/>
              <a:t>)</a:t>
            </a:r>
            <a:endParaRPr lang="hu-HU" dirty="0"/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Féléves</a:t>
            </a:r>
            <a:r>
              <a:rPr dirty="0"/>
              <a:t> </a:t>
            </a:r>
            <a:r>
              <a:rPr dirty="0" err="1"/>
              <a:t>értékelés</a:t>
            </a:r>
            <a:r>
              <a:rPr dirty="0"/>
              <a:t>: </a:t>
            </a:r>
            <a:r>
              <a:rPr dirty="0" err="1"/>
              <a:t>szakmai</a:t>
            </a:r>
            <a:r>
              <a:rPr dirty="0"/>
              <a:t> </a:t>
            </a:r>
            <a:r>
              <a:rPr dirty="0" err="1"/>
              <a:t>beszámoló</a:t>
            </a:r>
            <a:r>
              <a:rPr dirty="0"/>
              <a:t> (pl. 2025 I. </a:t>
            </a:r>
            <a:r>
              <a:rPr dirty="0" err="1"/>
              <a:t>félév</a:t>
            </a:r>
            <a:r>
              <a:rPr dirty="0"/>
              <a:t>) – </a:t>
            </a:r>
            <a:r>
              <a:rPr dirty="0" err="1"/>
              <a:t>trendek</a:t>
            </a:r>
            <a:r>
              <a:rPr dirty="0"/>
              <a:t>, </a:t>
            </a:r>
            <a:r>
              <a:rPr dirty="0" err="1"/>
              <a:t>terhelés</a:t>
            </a:r>
            <a:r>
              <a:rPr dirty="0"/>
              <a:t>, </a:t>
            </a:r>
            <a:r>
              <a:rPr dirty="0" err="1"/>
              <a:t>fókuszpontok</a:t>
            </a:r>
            <a:endParaRPr lang="hu-HU" dirty="0"/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Éves</a:t>
            </a:r>
            <a:r>
              <a:rPr dirty="0"/>
              <a:t> </a:t>
            </a:r>
            <a:r>
              <a:rPr dirty="0" err="1"/>
              <a:t>értékelés</a:t>
            </a:r>
            <a:r>
              <a:rPr dirty="0"/>
              <a:t>: </a:t>
            </a:r>
            <a:r>
              <a:rPr dirty="0" err="1"/>
              <a:t>teljes</a:t>
            </a:r>
            <a:r>
              <a:rPr dirty="0"/>
              <a:t> </a:t>
            </a:r>
            <a:r>
              <a:rPr dirty="0" err="1"/>
              <a:t>szakmai</a:t>
            </a:r>
            <a:r>
              <a:rPr dirty="0"/>
              <a:t> </a:t>
            </a:r>
            <a:r>
              <a:rPr dirty="0" err="1"/>
              <a:t>beszámoló</a:t>
            </a:r>
            <a:r>
              <a:rPr dirty="0"/>
              <a:t> + </a:t>
            </a:r>
            <a:r>
              <a:rPr dirty="0" err="1"/>
              <a:t>pénzügyi</a:t>
            </a:r>
            <a:r>
              <a:rPr dirty="0"/>
              <a:t> </a:t>
            </a:r>
            <a:r>
              <a:rPr dirty="0" err="1"/>
              <a:t>zárás</a:t>
            </a:r>
            <a:r>
              <a:rPr dirty="0"/>
              <a:t> (</a:t>
            </a:r>
            <a:r>
              <a:rPr dirty="0" err="1"/>
              <a:t>terv</a:t>
            </a:r>
            <a:r>
              <a:rPr dirty="0"/>
              <a:t>–</a:t>
            </a:r>
            <a:r>
              <a:rPr dirty="0" err="1"/>
              <a:t>tény</a:t>
            </a:r>
            <a:r>
              <a:rPr dirty="0"/>
              <a:t> </a:t>
            </a:r>
            <a:r>
              <a:rPr dirty="0" err="1"/>
              <a:t>összevetés</a:t>
            </a:r>
            <a:r>
              <a:rPr dirty="0"/>
              <a:t>)</a:t>
            </a:r>
            <a:endParaRPr lang="hu-HU" dirty="0"/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Auditciklus</a:t>
            </a:r>
            <a:r>
              <a:rPr dirty="0"/>
              <a:t>: KMD / EFQM </a:t>
            </a:r>
            <a:r>
              <a:rPr dirty="0" err="1"/>
              <a:t>visszajelzések</a:t>
            </a:r>
            <a:r>
              <a:rPr dirty="0"/>
              <a:t> – </a:t>
            </a:r>
            <a:r>
              <a:rPr dirty="0" err="1"/>
              <a:t>külső</a:t>
            </a:r>
            <a:r>
              <a:rPr dirty="0"/>
              <a:t> </a:t>
            </a:r>
            <a:r>
              <a:rPr dirty="0" err="1"/>
              <a:t>szakmai</a:t>
            </a:r>
            <a:r>
              <a:rPr dirty="0"/>
              <a:t> </a:t>
            </a:r>
            <a:r>
              <a:rPr dirty="0" err="1"/>
              <a:t>tükör</a:t>
            </a:r>
            <a:endParaRPr lang="hu-HU" dirty="0"/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Stratégiai</a:t>
            </a:r>
            <a:r>
              <a:rPr dirty="0"/>
              <a:t> </a:t>
            </a:r>
            <a:r>
              <a:rPr dirty="0" err="1"/>
              <a:t>finomhangolás</a:t>
            </a:r>
            <a:r>
              <a:rPr dirty="0"/>
              <a:t>: a </a:t>
            </a:r>
            <a:r>
              <a:rPr dirty="0" err="1"/>
              <a:t>tanulságok</a:t>
            </a:r>
            <a:r>
              <a:rPr dirty="0"/>
              <a:t> </a:t>
            </a:r>
            <a:r>
              <a:rPr dirty="0" err="1"/>
              <a:t>beépítése</a:t>
            </a:r>
            <a:r>
              <a:rPr dirty="0"/>
              <a:t> a </a:t>
            </a:r>
            <a:r>
              <a:rPr dirty="0" err="1"/>
              <a:t>következő</a:t>
            </a:r>
            <a:r>
              <a:rPr dirty="0"/>
              <a:t> </a:t>
            </a:r>
            <a:r>
              <a:rPr dirty="0" err="1"/>
              <a:t>éves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középtávú</a:t>
            </a:r>
            <a:r>
              <a:rPr dirty="0"/>
              <a:t> </a:t>
            </a:r>
            <a:r>
              <a:rPr dirty="0" err="1"/>
              <a:t>tervekbe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2960" y="548640"/>
            <a:ext cx="810112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F0F0F5"/>
                </a:solidFill>
              </a:defRPr>
            </a:pPr>
            <a:r>
              <a:rPr dirty="0" err="1"/>
              <a:t>Tanulságok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fejlesztési</a:t>
            </a:r>
            <a:r>
              <a:rPr dirty="0"/>
              <a:t> </a:t>
            </a:r>
            <a:r>
              <a:rPr dirty="0" err="1"/>
              <a:t>fókuszok</a:t>
            </a:r>
            <a:r>
              <a:rPr dirty="0"/>
              <a:t> </a:t>
            </a:r>
            <a:r>
              <a:rPr dirty="0" err="1"/>
              <a:t>az</a:t>
            </a:r>
            <a:r>
              <a:rPr dirty="0"/>
              <a:t> </a:t>
            </a:r>
            <a:r>
              <a:rPr dirty="0" err="1"/>
              <a:t>auditokból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243068" y="2093860"/>
            <a:ext cx="868101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Erősség</a:t>
            </a:r>
            <a:r>
              <a:rPr dirty="0"/>
              <a:t>: </a:t>
            </a:r>
            <a:r>
              <a:rPr dirty="0" err="1"/>
              <a:t>világos</a:t>
            </a:r>
            <a:r>
              <a:rPr dirty="0"/>
              <a:t> </a:t>
            </a:r>
            <a:r>
              <a:rPr dirty="0" err="1"/>
              <a:t>stratégiai</a:t>
            </a:r>
            <a:r>
              <a:rPr dirty="0"/>
              <a:t> </a:t>
            </a:r>
            <a:r>
              <a:rPr dirty="0" err="1"/>
              <a:t>logika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következetes</a:t>
            </a:r>
            <a:r>
              <a:rPr dirty="0"/>
              <a:t> </a:t>
            </a:r>
            <a:r>
              <a:rPr dirty="0" err="1"/>
              <a:t>végrehajtás</a:t>
            </a:r>
            <a:r>
              <a:rPr dirty="0"/>
              <a:t> (KMD 2024: 100% </a:t>
            </a:r>
            <a:r>
              <a:rPr dirty="0" err="1"/>
              <a:t>stratégia</a:t>
            </a:r>
            <a:r>
              <a:rPr dirty="0"/>
              <a:t>)</a:t>
            </a:r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Erősség</a:t>
            </a:r>
            <a:r>
              <a:rPr dirty="0"/>
              <a:t>: </a:t>
            </a:r>
            <a:r>
              <a:rPr dirty="0" err="1"/>
              <a:t>portfólió</a:t>
            </a:r>
            <a:r>
              <a:rPr dirty="0"/>
              <a:t>-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kapacitásmenedzsment</a:t>
            </a:r>
            <a:r>
              <a:rPr dirty="0"/>
              <a:t> </a:t>
            </a:r>
            <a:r>
              <a:rPr dirty="0" err="1"/>
              <a:t>számszerűsítve</a:t>
            </a:r>
            <a:r>
              <a:rPr dirty="0"/>
              <a:t> (</a:t>
            </a:r>
            <a:r>
              <a:rPr dirty="0" err="1"/>
              <a:t>programok</a:t>
            </a:r>
            <a:r>
              <a:rPr dirty="0"/>
              <a:t>, </a:t>
            </a:r>
            <a:r>
              <a:rPr dirty="0" err="1"/>
              <a:t>helyszínek</a:t>
            </a:r>
            <a:r>
              <a:rPr dirty="0"/>
              <a:t>, </a:t>
            </a:r>
            <a:r>
              <a:rPr dirty="0" err="1"/>
              <a:t>mozi</a:t>
            </a:r>
            <a:r>
              <a:rPr dirty="0"/>
              <a:t>)</a:t>
            </a:r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Erősség</a:t>
            </a:r>
            <a:r>
              <a:rPr dirty="0"/>
              <a:t>: </a:t>
            </a:r>
            <a:r>
              <a:rPr dirty="0" err="1"/>
              <a:t>innováció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tanulási</a:t>
            </a:r>
            <a:r>
              <a:rPr dirty="0"/>
              <a:t> </a:t>
            </a:r>
            <a:r>
              <a:rPr dirty="0" err="1"/>
              <a:t>kultúra</a:t>
            </a:r>
            <a:r>
              <a:rPr dirty="0"/>
              <a:t> (</a:t>
            </a:r>
            <a:r>
              <a:rPr dirty="0" err="1"/>
              <a:t>robotika</a:t>
            </a:r>
            <a:r>
              <a:rPr dirty="0"/>
              <a:t>, </a:t>
            </a:r>
            <a:r>
              <a:rPr dirty="0" err="1"/>
              <a:t>interaktív</a:t>
            </a:r>
            <a:r>
              <a:rPr dirty="0"/>
              <a:t> terek, art </a:t>
            </a:r>
            <a:r>
              <a:rPr dirty="0" err="1"/>
              <a:t>mozi</a:t>
            </a:r>
            <a:r>
              <a:rPr dirty="0"/>
              <a:t>, </a:t>
            </a:r>
            <a:r>
              <a:rPr dirty="0" err="1"/>
              <a:t>térségi</a:t>
            </a:r>
            <a:r>
              <a:rPr dirty="0"/>
              <a:t> </a:t>
            </a:r>
            <a:r>
              <a:rPr dirty="0" err="1"/>
              <a:t>szerep</a:t>
            </a:r>
            <a:r>
              <a:rPr dirty="0"/>
              <a:t>)</a:t>
            </a:r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Fejlesztési</a:t>
            </a:r>
            <a:r>
              <a:rPr dirty="0"/>
              <a:t> </a:t>
            </a:r>
            <a:r>
              <a:rPr dirty="0" err="1"/>
              <a:t>irány</a:t>
            </a:r>
            <a:r>
              <a:rPr dirty="0"/>
              <a:t>: </a:t>
            </a:r>
            <a:r>
              <a:rPr dirty="0" err="1"/>
              <a:t>mérőszámok</a:t>
            </a:r>
            <a:r>
              <a:rPr dirty="0"/>
              <a:t> </a:t>
            </a:r>
            <a:r>
              <a:rPr dirty="0" err="1"/>
              <a:t>további</a:t>
            </a:r>
            <a:r>
              <a:rPr dirty="0"/>
              <a:t> </a:t>
            </a:r>
            <a:r>
              <a:rPr dirty="0" err="1"/>
              <a:t>egységesítése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vizuális</a:t>
            </a:r>
            <a:r>
              <a:rPr dirty="0"/>
              <a:t> </a:t>
            </a:r>
            <a:r>
              <a:rPr dirty="0" err="1"/>
              <a:t>dashboardok</a:t>
            </a:r>
            <a:r>
              <a:rPr dirty="0"/>
              <a:t> </a:t>
            </a:r>
            <a:r>
              <a:rPr dirty="0" err="1"/>
              <a:t>erősítése</a:t>
            </a: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 err="1"/>
              <a:t>Fejlesztési</a:t>
            </a:r>
            <a:r>
              <a:rPr dirty="0"/>
              <a:t> </a:t>
            </a:r>
            <a:r>
              <a:rPr dirty="0" err="1"/>
              <a:t>irány</a:t>
            </a:r>
            <a:r>
              <a:rPr dirty="0"/>
              <a:t>: </a:t>
            </a:r>
            <a:r>
              <a:rPr dirty="0" err="1"/>
              <a:t>stratégiai</a:t>
            </a:r>
            <a:r>
              <a:rPr dirty="0"/>
              <a:t> </a:t>
            </a:r>
            <a:r>
              <a:rPr dirty="0" err="1"/>
              <a:t>üzenetek</a:t>
            </a:r>
            <a:r>
              <a:rPr dirty="0"/>
              <a:t> </a:t>
            </a:r>
            <a:r>
              <a:rPr dirty="0" err="1"/>
              <a:t>még</a:t>
            </a:r>
            <a:r>
              <a:rPr dirty="0"/>
              <a:t> </a:t>
            </a:r>
            <a:r>
              <a:rPr dirty="0" err="1"/>
              <a:t>tudatosabb</a:t>
            </a:r>
            <a:r>
              <a:rPr dirty="0"/>
              <a:t> „</a:t>
            </a:r>
            <a:r>
              <a:rPr dirty="0" err="1"/>
              <a:t>újranyitása</a:t>
            </a:r>
            <a:r>
              <a:rPr dirty="0"/>
              <a:t>” a </a:t>
            </a:r>
            <a:r>
              <a:rPr dirty="0" err="1"/>
              <a:t>szervezeten</a:t>
            </a:r>
            <a:r>
              <a:rPr dirty="0"/>
              <a:t> </a:t>
            </a:r>
            <a:r>
              <a:rPr dirty="0" err="1"/>
              <a:t>belül</a:t>
            </a:r>
            <a:endParaRPr dirty="0"/>
          </a:p>
          <a:p>
            <a:pPr marL="342900" indent="-342900">
              <a:buFont typeface="Wingdings" panose="05000000000000000000" pitchFamily="2" charset="2"/>
              <a:buChar char="§"/>
              <a:defRPr sz="2000">
                <a:solidFill>
                  <a:srgbClr val="B9B9C8"/>
                </a:solidFill>
              </a:defRPr>
            </a:pPr>
            <a:r>
              <a:rPr dirty="0"/>
              <a:t>EFQM-</a:t>
            </a:r>
            <a:r>
              <a:rPr dirty="0" err="1"/>
              <a:t>szemlélet</a:t>
            </a:r>
            <a:r>
              <a:rPr dirty="0"/>
              <a:t>: </a:t>
            </a:r>
            <a:r>
              <a:rPr dirty="0" err="1"/>
              <a:t>erősségek</a:t>
            </a:r>
            <a:r>
              <a:rPr dirty="0"/>
              <a:t> </a:t>
            </a:r>
            <a:r>
              <a:rPr dirty="0" err="1"/>
              <a:t>megtartása</a:t>
            </a:r>
            <a:r>
              <a:rPr dirty="0"/>
              <a:t> + </a:t>
            </a:r>
            <a:r>
              <a:rPr dirty="0" err="1"/>
              <a:t>célzott</a:t>
            </a:r>
            <a:r>
              <a:rPr dirty="0"/>
              <a:t> </a:t>
            </a:r>
            <a:r>
              <a:rPr dirty="0" err="1"/>
              <a:t>fejlesztések</a:t>
            </a:r>
            <a:r>
              <a:rPr dirty="0"/>
              <a:t>, </a:t>
            </a:r>
            <a:r>
              <a:rPr dirty="0" err="1"/>
              <a:t>nem</a:t>
            </a:r>
            <a:r>
              <a:rPr dirty="0"/>
              <a:t> </a:t>
            </a:r>
            <a:r>
              <a:rPr dirty="0" err="1"/>
              <a:t>teljes</a:t>
            </a:r>
            <a:r>
              <a:rPr dirty="0"/>
              <a:t> </a:t>
            </a:r>
            <a:r>
              <a:rPr dirty="0" err="1"/>
              <a:t>újratervezés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680" y="644652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787887"/>
                </a:solidFill>
              </a:defRPr>
            </a:pPr>
            <a:r>
              <a:t>AGORA Savaria • Stratégiai tervezés • 2024–2025 H1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548640"/>
            <a:ext cx="820529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0F0F5"/>
                </a:solidFill>
              </a:defRPr>
            </a:pPr>
            <a:r>
              <a:rPr dirty="0" err="1"/>
              <a:t>Hogyan</a:t>
            </a:r>
            <a:r>
              <a:rPr dirty="0"/>
              <a:t> </a:t>
            </a:r>
            <a:r>
              <a:rPr dirty="0" err="1"/>
              <a:t>zajlik</a:t>
            </a:r>
            <a:r>
              <a:rPr dirty="0"/>
              <a:t> </a:t>
            </a:r>
            <a:r>
              <a:rPr dirty="0" err="1"/>
              <a:t>nálunk</a:t>
            </a:r>
            <a:r>
              <a:rPr dirty="0"/>
              <a:t> a </a:t>
            </a:r>
            <a:r>
              <a:rPr dirty="0" err="1"/>
              <a:t>stratégiai</a:t>
            </a:r>
            <a:r>
              <a:rPr dirty="0"/>
              <a:t> </a:t>
            </a:r>
            <a:r>
              <a:rPr dirty="0" err="1"/>
              <a:t>tervezés</a:t>
            </a:r>
            <a:r>
              <a:rPr dirty="0"/>
              <a:t>? (</a:t>
            </a:r>
            <a:r>
              <a:rPr dirty="0" err="1"/>
              <a:t>ciklus</a:t>
            </a:r>
            <a:r>
              <a:rPr dirty="0"/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5034" y="2291788"/>
            <a:ext cx="751197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B9B9C8"/>
                </a:solidFill>
              </a:defRPr>
            </a:pPr>
            <a:r>
              <a:rPr dirty="0"/>
              <a:t>1) </a:t>
            </a:r>
            <a:r>
              <a:rPr dirty="0" err="1"/>
              <a:t>Iránytű</a:t>
            </a:r>
            <a:r>
              <a:rPr dirty="0"/>
              <a:t>: </a:t>
            </a:r>
            <a:r>
              <a:rPr dirty="0" err="1"/>
              <a:t>Küldetés</a:t>
            </a:r>
            <a:r>
              <a:rPr dirty="0"/>
              <a:t>–</a:t>
            </a:r>
            <a:r>
              <a:rPr dirty="0" err="1"/>
              <a:t>Jövőkép</a:t>
            </a:r>
            <a:r>
              <a:rPr dirty="0"/>
              <a:t>–</a:t>
            </a:r>
            <a:r>
              <a:rPr dirty="0" err="1"/>
              <a:t>Értékek</a:t>
            </a:r>
            <a:r>
              <a:rPr dirty="0"/>
              <a:t> → </a:t>
            </a:r>
            <a:r>
              <a:rPr dirty="0" err="1"/>
              <a:t>közös</a:t>
            </a:r>
            <a:r>
              <a:rPr dirty="0"/>
              <a:t> </a:t>
            </a:r>
            <a:r>
              <a:rPr dirty="0" err="1"/>
              <a:t>nyelv</a:t>
            </a:r>
            <a:r>
              <a:rPr dirty="0"/>
              <a:t> a </a:t>
            </a:r>
            <a:r>
              <a:rPr dirty="0" err="1"/>
              <a:t>döntésekhez</a:t>
            </a:r>
            <a:endParaRPr dirty="0"/>
          </a:p>
          <a:p>
            <a:pPr>
              <a:defRPr sz="2000">
                <a:solidFill>
                  <a:srgbClr val="B9B9C8"/>
                </a:solidFill>
              </a:defRPr>
            </a:pPr>
            <a:r>
              <a:rPr dirty="0"/>
              <a:t>2) 5 </a:t>
            </a:r>
            <a:r>
              <a:rPr dirty="0" err="1"/>
              <a:t>éves</a:t>
            </a:r>
            <a:r>
              <a:rPr dirty="0"/>
              <a:t> </a:t>
            </a:r>
            <a:r>
              <a:rPr dirty="0" err="1"/>
              <a:t>stratégia</a:t>
            </a:r>
            <a:r>
              <a:rPr dirty="0"/>
              <a:t> (2022–2026): </a:t>
            </a:r>
            <a:r>
              <a:rPr dirty="0" err="1"/>
              <a:t>környezet</a:t>
            </a:r>
            <a:r>
              <a:rPr dirty="0"/>
              <a:t> + SWOT + </a:t>
            </a:r>
            <a:r>
              <a:rPr dirty="0" err="1"/>
              <a:t>fejlesztési</a:t>
            </a:r>
            <a:r>
              <a:rPr dirty="0"/>
              <a:t> </a:t>
            </a:r>
            <a:r>
              <a:rPr dirty="0" err="1"/>
              <a:t>irányok</a:t>
            </a:r>
            <a:r>
              <a:rPr dirty="0"/>
              <a:t>; </a:t>
            </a:r>
            <a:r>
              <a:rPr dirty="0" err="1"/>
              <a:t>évente</a:t>
            </a:r>
            <a:r>
              <a:rPr dirty="0"/>
              <a:t> </a:t>
            </a:r>
            <a:r>
              <a:rPr dirty="0" err="1"/>
              <a:t>felülvizsgáljuk</a:t>
            </a:r>
            <a:endParaRPr dirty="0"/>
          </a:p>
          <a:p>
            <a:pPr>
              <a:defRPr sz="2000">
                <a:solidFill>
                  <a:srgbClr val="B9B9C8"/>
                </a:solidFill>
              </a:defRPr>
            </a:pPr>
            <a:r>
              <a:rPr dirty="0"/>
              <a:t>3) </a:t>
            </a:r>
            <a:r>
              <a:rPr dirty="0" err="1"/>
              <a:t>Éves</a:t>
            </a:r>
            <a:r>
              <a:rPr dirty="0"/>
              <a:t> </a:t>
            </a:r>
            <a:r>
              <a:rPr dirty="0" err="1"/>
              <a:t>tervezés</a:t>
            </a:r>
            <a:r>
              <a:rPr dirty="0"/>
              <a:t>: </a:t>
            </a:r>
            <a:r>
              <a:rPr dirty="0" err="1"/>
              <a:t>szolgáltatási</a:t>
            </a:r>
            <a:r>
              <a:rPr dirty="0"/>
              <a:t> </a:t>
            </a:r>
            <a:r>
              <a:rPr dirty="0" err="1"/>
              <a:t>terv</a:t>
            </a:r>
            <a:r>
              <a:rPr dirty="0"/>
              <a:t> + </a:t>
            </a:r>
            <a:r>
              <a:rPr dirty="0" err="1"/>
              <a:t>szakmai</a:t>
            </a:r>
            <a:r>
              <a:rPr dirty="0"/>
              <a:t> </a:t>
            </a:r>
            <a:r>
              <a:rPr dirty="0" err="1"/>
              <a:t>munkaterv</a:t>
            </a:r>
            <a:r>
              <a:rPr dirty="0"/>
              <a:t> + </a:t>
            </a:r>
            <a:r>
              <a:rPr dirty="0" err="1"/>
              <a:t>üzleti</a:t>
            </a:r>
            <a:r>
              <a:rPr dirty="0"/>
              <a:t> </a:t>
            </a:r>
            <a:r>
              <a:rPr dirty="0" err="1"/>
              <a:t>terv</a:t>
            </a:r>
            <a:r>
              <a:rPr dirty="0"/>
              <a:t> (</a:t>
            </a:r>
            <a:r>
              <a:rPr dirty="0" err="1"/>
              <a:t>stratégia</a:t>
            </a:r>
            <a:r>
              <a:rPr dirty="0"/>
              <a:t> „</a:t>
            </a:r>
            <a:r>
              <a:rPr dirty="0" err="1"/>
              <a:t>lefordítása</a:t>
            </a:r>
            <a:r>
              <a:rPr dirty="0"/>
              <a:t>”)</a:t>
            </a:r>
          </a:p>
          <a:p>
            <a:pPr>
              <a:defRPr sz="2000">
                <a:solidFill>
                  <a:srgbClr val="B9B9C8"/>
                </a:solidFill>
              </a:defRPr>
            </a:pPr>
            <a:r>
              <a:rPr dirty="0"/>
              <a:t>4) </a:t>
            </a:r>
            <a:r>
              <a:rPr dirty="0" err="1"/>
              <a:t>Végrehajtás</a:t>
            </a:r>
            <a:r>
              <a:rPr dirty="0"/>
              <a:t>: </a:t>
            </a:r>
            <a:r>
              <a:rPr dirty="0" err="1"/>
              <a:t>programok</a:t>
            </a:r>
            <a:r>
              <a:rPr dirty="0"/>
              <a:t> </a:t>
            </a:r>
            <a:r>
              <a:rPr dirty="0" err="1"/>
              <a:t>ütemezése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koordinációja</a:t>
            </a:r>
            <a:r>
              <a:rPr dirty="0"/>
              <a:t> </a:t>
            </a:r>
            <a:r>
              <a:rPr dirty="0" err="1"/>
              <a:t>Probook</a:t>
            </a:r>
            <a:r>
              <a:rPr dirty="0"/>
              <a:t>-ban</a:t>
            </a:r>
          </a:p>
          <a:p>
            <a:pPr>
              <a:defRPr sz="2000">
                <a:solidFill>
                  <a:srgbClr val="B9B9C8"/>
                </a:solidFill>
              </a:defRPr>
            </a:pPr>
            <a:r>
              <a:rPr dirty="0"/>
              <a:t>5) </a:t>
            </a:r>
            <a:r>
              <a:rPr dirty="0" err="1"/>
              <a:t>Mérjük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értékeljük</a:t>
            </a:r>
            <a:r>
              <a:rPr dirty="0"/>
              <a:t>: </a:t>
            </a:r>
            <a:r>
              <a:rPr dirty="0" err="1"/>
              <a:t>beszámolók</a:t>
            </a:r>
            <a:r>
              <a:rPr dirty="0"/>
              <a:t>, KPI-k, </a:t>
            </a:r>
            <a:r>
              <a:rPr dirty="0" err="1"/>
              <a:t>auditok</a:t>
            </a:r>
            <a:r>
              <a:rPr dirty="0"/>
              <a:t> → </a:t>
            </a:r>
            <a:r>
              <a:rPr dirty="0" err="1"/>
              <a:t>finomítás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újratervezés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1377</Words>
  <Application>Microsoft Office PowerPoint</Application>
  <PresentationFormat>Diavetítés a képernyőre (4:3 oldalarány)</PresentationFormat>
  <Paragraphs>139</Paragraphs>
  <Slides>19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Office Theme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Büki-Horváth</dc:creator>
  <cp:keywords/>
  <dc:description>generated using python-pptx</dc:description>
  <cp:lastModifiedBy>Horváth Zoltán</cp:lastModifiedBy>
  <cp:revision>7</cp:revision>
  <dcterms:created xsi:type="dcterms:W3CDTF">2013-01-27T09:14:16Z</dcterms:created>
  <dcterms:modified xsi:type="dcterms:W3CDTF">2025-12-18T08:52:17Z</dcterms:modified>
  <cp:category/>
</cp:coreProperties>
</file>